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322" r:id="rId4"/>
    <p:sldId id="477" r:id="rId5"/>
    <p:sldId id="478" r:id="rId6"/>
    <p:sldId id="486" r:id="rId7"/>
    <p:sldId id="479" r:id="rId8"/>
    <p:sldId id="482" r:id="rId9"/>
    <p:sldId id="480" r:id="rId10"/>
    <p:sldId id="481" r:id="rId11"/>
    <p:sldId id="483" r:id="rId12"/>
    <p:sldId id="484" r:id="rId13"/>
    <p:sldId id="485" r:id="rId14"/>
    <p:sldId id="493" r:id="rId15"/>
    <p:sldId id="488" r:id="rId16"/>
    <p:sldId id="490" r:id="rId17"/>
    <p:sldId id="491" r:id="rId18"/>
    <p:sldId id="495" r:id="rId19"/>
    <p:sldId id="492" r:id="rId20"/>
    <p:sldId id="494" r:id="rId21"/>
    <p:sldId id="498" r:id="rId22"/>
    <p:sldId id="497" r:id="rId23"/>
    <p:sldId id="449" r:id="rId24"/>
    <p:sldId id="4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0606"/>
    <a:srgbClr val="2066AD"/>
    <a:srgbClr val="93C5DF"/>
    <a:srgbClr val="F9A7A9"/>
    <a:srgbClr val="B1162A"/>
    <a:srgbClr val="CDCDCD"/>
    <a:srgbClr val="6A6A6A"/>
    <a:srgbClr val="E3E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1611" autoAdjust="0"/>
  </p:normalViewPr>
  <p:slideViewPr>
    <p:cSldViewPr snapToGrid="0">
      <p:cViewPr varScale="1">
        <p:scale>
          <a:sx n="83" d="100"/>
          <a:sy n="83" d="100"/>
        </p:scale>
        <p:origin x="110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6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7FF62-0B9E-4C1C-8595-E6ADCB763302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05A49-8B5C-40C4-93EB-15ECAD410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39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Started out as bio major intending to be a teacher, wasn’t very excited about it</a:t>
            </a:r>
          </a:p>
          <a:p>
            <a:r>
              <a:rPr lang="en-US" dirty="0"/>
              <a:t>Took a course on intersection of marine science and waste management (Long Island/ NYC has huge problems with this) and was super interested</a:t>
            </a:r>
          </a:p>
          <a:p>
            <a:r>
              <a:rPr lang="en-US" dirty="0"/>
              <a:t>Grad school as video game tokens</a:t>
            </a:r>
          </a:p>
          <a:p>
            <a:r>
              <a:rPr lang="en-US" dirty="0"/>
              <a:t>Thought critically about what I was interested in during my last semester – thing that caught my attention was spatial-temporal mismatch of larval fish and prey items affecting the population size </a:t>
            </a:r>
          </a:p>
          <a:p>
            <a:r>
              <a:rPr lang="en-US" dirty="0"/>
              <a:t>Was accepted to UMD but couldn’t find an advisor, started working as a gardener </a:t>
            </a:r>
          </a:p>
          <a:p>
            <a:r>
              <a:rPr lang="en-US" dirty="0"/>
              <a:t>Lucked out when Hongsheng found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605A49-8B5C-40C4-93EB-15ECAD4105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1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Underlying: species interactions, environmental factors like resource distribution, randomness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605A49-8B5C-40C4-93EB-15ECAD4105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86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113E-1186-43D1-8066-C85A0FB89F05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0B02-7AD3-4A80-ACA5-CE6432909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44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113E-1186-43D1-8066-C85A0FB89F05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0B02-7AD3-4A80-ACA5-CE6432909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0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113E-1186-43D1-8066-C85A0FB89F05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0B02-7AD3-4A80-ACA5-CE6432909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59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60480-AEF6-4D4A-B30E-658B326D7B5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36A17B-9A30-4A18-98FA-748CBDB424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099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60480-AEF6-4D4A-B30E-658B326D7B5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36A17B-9A30-4A18-98FA-748CBDB424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204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60480-AEF6-4D4A-B30E-658B326D7B5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36A17B-9A30-4A18-98FA-748CBDB424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663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60480-AEF6-4D4A-B30E-658B326D7B5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36A17B-9A30-4A18-98FA-748CBDB424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2733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60480-AEF6-4D4A-B30E-658B326D7B5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36A17B-9A30-4A18-98FA-748CBDB424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6185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60480-AEF6-4D4A-B30E-658B326D7B5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36A17B-9A30-4A18-98FA-748CBDB424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6151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60480-AEF6-4D4A-B30E-658B326D7B5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36A17B-9A30-4A18-98FA-748CBDB424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81208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60480-AEF6-4D4A-B30E-658B326D7B5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36A17B-9A30-4A18-98FA-748CBDB424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696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113E-1186-43D1-8066-C85A0FB89F05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0B02-7AD3-4A80-ACA5-CE6432909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393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60480-AEF6-4D4A-B30E-658B326D7B5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36A17B-9A30-4A18-98FA-748CBDB424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503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60480-AEF6-4D4A-B30E-658B326D7B5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36A17B-9A30-4A18-98FA-748CBDB424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0012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60480-AEF6-4D4A-B30E-658B326D7B5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36A17B-9A30-4A18-98FA-748CBDB424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557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113E-1186-43D1-8066-C85A0FB89F05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0B02-7AD3-4A80-ACA5-CE6432909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8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113E-1186-43D1-8066-C85A0FB89F05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0B02-7AD3-4A80-ACA5-CE6432909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5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113E-1186-43D1-8066-C85A0FB89F05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0B02-7AD3-4A80-ACA5-CE6432909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9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113E-1186-43D1-8066-C85A0FB89F05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0B02-7AD3-4A80-ACA5-CE6432909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15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113E-1186-43D1-8066-C85A0FB89F05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0B02-7AD3-4A80-ACA5-CE6432909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57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113E-1186-43D1-8066-C85A0FB89F05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0B02-7AD3-4A80-ACA5-CE6432909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6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113E-1186-43D1-8066-C85A0FB89F05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0B02-7AD3-4A80-ACA5-CE6432909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43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4113E-1186-43D1-8066-C85A0FB89F05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50B02-7AD3-4A80-ACA5-CE6432909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5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60480-AEF6-4D4A-B30E-658B326D7B5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36A17B-9A30-4A18-98FA-748CBDB424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732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4" Type="http://schemas.microsoft.com/office/2007/relationships/hdphoto" Target="../media/hdphoto4.wdp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6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19121" y="1842868"/>
            <a:ext cx="9975272" cy="3107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Fisheries spatial ecology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059152" y="4812663"/>
            <a:ext cx="8095211" cy="106853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>
                <a:solidFill>
                  <a:schemeClr val="bg1"/>
                </a:solidFill>
              </a:rPr>
              <a:t>Katie Lankowicz</a:t>
            </a:r>
          </a:p>
          <a:p>
            <a:r>
              <a:rPr lang="en-US" sz="3200" i="1" dirty="0">
                <a:solidFill>
                  <a:schemeClr val="bg1"/>
                </a:solidFill>
              </a:rPr>
              <a:t>31 May 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F9F04C-0ECC-DCCC-E059-37FD96F6E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9" y="319555"/>
            <a:ext cx="2337752" cy="65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593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606DFA1-10B5-26F0-ABAC-A3B71A330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69" y="3897882"/>
            <a:ext cx="7560290" cy="2444307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CB72B3FF-8640-BDE3-15B1-FD0AE81BA8B4}"/>
              </a:ext>
            </a:extLst>
          </p:cNvPr>
          <p:cNvSpPr/>
          <p:nvPr/>
        </p:nvSpPr>
        <p:spPr>
          <a:xfrm>
            <a:off x="2486669" y="5934035"/>
            <a:ext cx="7598489" cy="42554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AECCDA09-E800-2CC8-5B01-AD6A7F376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7875" y="5459195"/>
            <a:ext cx="1435629" cy="933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606E1-D961-DB32-43B7-31A6BC505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70" y="1152253"/>
            <a:ext cx="7598489" cy="24566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122264-AA67-1DDF-6C52-DE0ADB2E286B}"/>
              </a:ext>
            </a:extLst>
          </p:cNvPr>
          <p:cNvSpPr/>
          <p:nvPr/>
        </p:nvSpPr>
        <p:spPr>
          <a:xfrm>
            <a:off x="2448470" y="3197126"/>
            <a:ext cx="7598489" cy="42554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171AC1-A0C5-53BB-C022-9686AC23C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8470" y="5492427"/>
            <a:ext cx="1435629" cy="9331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1DA750-C047-8A56-DA02-9011E7E97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8696" y="5621815"/>
            <a:ext cx="1435629" cy="9331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E459D3-2B33-FEDA-B0AC-35831BF11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2864" y="5572795"/>
            <a:ext cx="1435629" cy="93315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97742E4-1EC0-D362-423E-E6927764E5E7}"/>
              </a:ext>
            </a:extLst>
          </p:cNvPr>
          <p:cNvCxnSpPr/>
          <p:nvPr/>
        </p:nvCxnSpPr>
        <p:spPr>
          <a:xfrm>
            <a:off x="4056816" y="4644498"/>
            <a:ext cx="0" cy="12422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D56F5A-C750-758D-DEA6-6C0814CB2BD4}"/>
              </a:ext>
            </a:extLst>
          </p:cNvPr>
          <p:cNvCxnSpPr>
            <a:cxnSpLocks/>
          </p:cNvCxnSpPr>
          <p:nvPr/>
        </p:nvCxnSpPr>
        <p:spPr>
          <a:xfrm>
            <a:off x="4063320" y="5882041"/>
            <a:ext cx="3719468" cy="63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3CB8752-3DE0-8329-EAB6-F80F18B98D06}"/>
              </a:ext>
            </a:extLst>
          </p:cNvPr>
          <p:cNvCxnSpPr>
            <a:cxnSpLocks/>
          </p:cNvCxnSpPr>
          <p:nvPr/>
        </p:nvCxnSpPr>
        <p:spPr>
          <a:xfrm>
            <a:off x="7766296" y="4689913"/>
            <a:ext cx="16492" cy="12243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C6E8F59-AFEC-D02C-5A9E-A0690D0A0764}"/>
              </a:ext>
            </a:extLst>
          </p:cNvPr>
          <p:cNvSpPr/>
          <p:nvPr/>
        </p:nvSpPr>
        <p:spPr>
          <a:xfrm>
            <a:off x="7714774" y="4626192"/>
            <a:ext cx="111645" cy="77284"/>
          </a:xfrm>
          <a:prstGeom prst="ellips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4070849-0C3A-3777-8958-F113FB8B336A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7750964" y="4524046"/>
            <a:ext cx="19633" cy="1021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342079BF-770D-A96B-2A7F-4C2B4E6937D1}"/>
              </a:ext>
            </a:extLst>
          </p:cNvPr>
          <p:cNvSpPr/>
          <p:nvPr/>
        </p:nvSpPr>
        <p:spPr>
          <a:xfrm>
            <a:off x="7756691" y="4423803"/>
            <a:ext cx="111642" cy="83008"/>
          </a:xfrm>
          <a:prstGeom prst="rtTriangle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6A1C153-8560-07E6-A4BC-A3EE71FA7979}"/>
              </a:ext>
            </a:extLst>
          </p:cNvPr>
          <p:cNvCxnSpPr/>
          <p:nvPr/>
        </p:nvCxnSpPr>
        <p:spPr>
          <a:xfrm>
            <a:off x="4500899" y="5886762"/>
            <a:ext cx="102649" cy="809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8" name="Picture 97">
            <a:extLst>
              <a:ext uri="{FF2B5EF4-FFF2-40B4-BE49-F238E27FC236}">
                <a16:creationId xmlns:a16="http://schemas.microsoft.com/office/drawing/2014/main" id="{F9FCB4BC-FFD5-E3D5-7A68-71B17C230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5284" y="5909726"/>
            <a:ext cx="255312" cy="255312"/>
          </a:xfrm>
          <a:prstGeom prst="rect">
            <a:avLst/>
          </a:prstGeom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BA0B594-D43A-D410-492B-0D3DE7ECABBA}"/>
              </a:ext>
            </a:extLst>
          </p:cNvPr>
          <p:cNvCxnSpPr/>
          <p:nvPr/>
        </p:nvCxnSpPr>
        <p:spPr>
          <a:xfrm>
            <a:off x="4497124" y="5878084"/>
            <a:ext cx="102649" cy="809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424A98A-0CE7-45F5-770B-D901D0F78C80}"/>
              </a:ext>
            </a:extLst>
          </p:cNvPr>
          <p:cNvCxnSpPr/>
          <p:nvPr/>
        </p:nvCxnSpPr>
        <p:spPr>
          <a:xfrm>
            <a:off x="5009464" y="5885314"/>
            <a:ext cx="102649" cy="809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4A5C5B0F-B00B-6A02-4BE5-B204F4F0F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3849" y="5908278"/>
            <a:ext cx="255312" cy="255312"/>
          </a:xfrm>
          <a:prstGeom prst="rect">
            <a:avLst/>
          </a:prstGeom>
        </p:spPr>
      </p:pic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B495603-282F-132C-358C-F6833425E511}"/>
              </a:ext>
            </a:extLst>
          </p:cNvPr>
          <p:cNvCxnSpPr/>
          <p:nvPr/>
        </p:nvCxnSpPr>
        <p:spPr>
          <a:xfrm>
            <a:off x="5522161" y="5885314"/>
            <a:ext cx="102649" cy="809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962D7A7C-0ED7-511A-428C-769D9B8ED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6546" y="5908278"/>
            <a:ext cx="255312" cy="255312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5912D00-6355-73A8-A73B-DED6DB2DD716}"/>
              </a:ext>
            </a:extLst>
          </p:cNvPr>
          <p:cNvCxnSpPr/>
          <p:nvPr/>
        </p:nvCxnSpPr>
        <p:spPr>
          <a:xfrm>
            <a:off x="6063028" y="5885314"/>
            <a:ext cx="102649" cy="809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33B93F7-2B74-C658-8A84-D0439E7B9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7413" y="5908278"/>
            <a:ext cx="255312" cy="255312"/>
          </a:xfrm>
          <a:prstGeom prst="rect">
            <a:avLst/>
          </a:prstGeom>
        </p:spPr>
      </p:pic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B4D019-F3D3-92A7-8DDD-FD785D29D718}"/>
              </a:ext>
            </a:extLst>
          </p:cNvPr>
          <p:cNvCxnSpPr/>
          <p:nvPr/>
        </p:nvCxnSpPr>
        <p:spPr>
          <a:xfrm>
            <a:off x="6732967" y="5885314"/>
            <a:ext cx="102649" cy="809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E6ACC581-6C48-1B59-68EB-999A31088A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7352" y="5908278"/>
            <a:ext cx="255312" cy="255312"/>
          </a:xfrm>
          <a:prstGeom prst="rect">
            <a:avLst/>
          </a:prstGeom>
        </p:spPr>
      </p:pic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F616152-2EC3-B047-6D41-EDBDC179DBC9}"/>
              </a:ext>
            </a:extLst>
          </p:cNvPr>
          <p:cNvCxnSpPr/>
          <p:nvPr/>
        </p:nvCxnSpPr>
        <p:spPr>
          <a:xfrm>
            <a:off x="6252405" y="3409861"/>
            <a:ext cx="0" cy="709571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588BBF7-AD52-CC79-2994-1E73F6ED800E}"/>
              </a:ext>
            </a:extLst>
          </p:cNvPr>
          <p:cNvCxnSpPr>
            <a:cxnSpLocks/>
          </p:cNvCxnSpPr>
          <p:nvPr/>
        </p:nvCxnSpPr>
        <p:spPr>
          <a:xfrm>
            <a:off x="5881565" y="3771471"/>
            <a:ext cx="74168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9D51F44-BB5D-D76D-4289-D2FA6356C4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36" r="100000">
                        <a14:backgroundMark x1="12560" y1="68016" x2="35294" y2="64777"/>
                        <a14:backgroundMark x1="38315" y1="50202" x2="50397" y2="77328"/>
                        <a14:backgroundMark x1="51033" y1="45749" x2="69952" y2="46154"/>
                        <a14:backgroundMark x1="37997" y1="40486" x2="51033" y2="40891"/>
                        <a14:backgroundMark x1="50715" y1="72470" x2="60095" y2="72065"/>
                        <a14:backgroundMark x1="41812" y1="86640" x2="46741" y2="95951"/>
                        <a14:backgroundMark x1="61844" y1="99190" x2="79650" y2="95142"/>
                        <a14:backgroundMark x1="65978" y1="60324" x2="79809" y2="65182"/>
                        <a14:backgroundMark x1="79809" y1="65992" x2="97138" y2="74089"/>
                        <a14:backgroundMark x1="80604" y1="97976" x2="97774" y2="88664"/>
                        <a14:backgroundMark x1="51828" y1="60729" x2="55962" y2="64372"/>
                        <a14:backgroundMark x1="47218" y1="87854" x2="50238" y2="90688"/>
                        <a14:backgroundMark x1="37202" y1="39271" x2="50397" y2="40081"/>
                        <a14:backgroundMark x1="5087" y1="39271" x2="32114" y2="39271"/>
                        <a14:backgroundMark x1="4769" y1="45344" x2="5882" y2="90283"/>
                        <a14:backgroundMark x1="30684" y1="36032" x2="30684" y2="36032"/>
                        <a14:backgroundMark x1="32750" y1="35628" x2="32750" y2="35628"/>
                        <a14:backgroundMark x1="54690" y1="89879" x2="54690" y2="89879"/>
                        <a14:backgroundMark x1="56280" y1="99190" x2="59936" y2="98381"/>
                        <a14:backgroundMark x1="50079" y1="61538" x2="50079" y2="61538"/>
                        <a14:backgroundMark x1="49285" y1="60729" x2="49285" y2="60729"/>
                        <a14:backgroundMark x1="45787" y1="85830" x2="45787" y2="85830"/>
                        <a14:backgroundMark x1="45310" y1="85830" x2="45310" y2="85830"/>
                        <a14:backgroundMark x1="58347" y1="89474" x2="58347" y2="89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338" y="1179936"/>
            <a:ext cx="5534172" cy="1989507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4F7BF298-8E34-1A7E-A509-7B56BDD007E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36" r="100000">
                        <a14:backgroundMark x1="12560" y1="68016" x2="35294" y2="64777"/>
                        <a14:backgroundMark x1="38315" y1="50202" x2="50397" y2="77328"/>
                        <a14:backgroundMark x1="51033" y1="45749" x2="69952" y2="46154"/>
                        <a14:backgroundMark x1="37997" y1="40486" x2="51033" y2="40891"/>
                        <a14:backgroundMark x1="50715" y1="72470" x2="60095" y2="72065"/>
                        <a14:backgroundMark x1="41812" y1="86640" x2="46741" y2="95951"/>
                        <a14:backgroundMark x1="61844" y1="99190" x2="79650" y2="95142"/>
                        <a14:backgroundMark x1="65978" y1="60324" x2="79809" y2="65182"/>
                        <a14:backgroundMark x1="79809" y1="65992" x2="97138" y2="74089"/>
                        <a14:backgroundMark x1="80604" y1="97976" x2="97774" y2="88664"/>
                        <a14:backgroundMark x1="51828" y1="60729" x2="55962" y2="64372"/>
                        <a14:backgroundMark x1="47218" y1="87854" x2="50238" y2="90688"/>
                        <a14:backgroundMark x1="37202" y1="39271" x2="50397" y2="40081"/>
                        <a14:backgroundMark x1="5087" y1="39271" x2="32114" y2="39271"/>
                        <a14:backgroundMark x1="4769" y1="45344" x2="5882" y2="90283"/>
                        <a14:backgroundMark x1="30684" y1="36032" x2="30684" y2="36032"/>
                        <a14:backgroundMark x1="32750" y1="35628" x2="32750" y2="35628"/>
                        <a14:backgroundMark x1="54690" y1="89879" x2="54690" y2="89879"/>
                        <a14:backgroundMark x1="56280" y1="99190" x2="59936" y2="98381"/>
                        <a14:backgroundMark x1="50079" y1="61538" x2="50079" y2="61538"/>
                        <a14:backgroundMark x1="49285" y1="60729" x2="49285" y2="60729"/>
                        <a14:backgroundMark x1="45787" y1="85830" x2="45787" y2="85830"/>
                        <a14:backgroundMark x1="45310" y1="85830" x2="45310" y2="85830"/>
                        <a14:backgroundMark x1="58347" y1="89474" x2="58347" y2="89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830"/>
          <a:stretch/>
        </p:blipFill>
        <p:spPr>
          <a:xfrm>
            <a:off x="2475983" y="3902155"/>
            <a:ext cx="1780346" cy="19895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6213A9-43BA-D3D5-A6B4-B3A94F6DB580}"/>
              </a:ext>
            </a:extLst>
          </p:cNvPr>
          <p:cNvSpPr/>
          <p:nvPr/>
        </p:nvSpPr>
        <p:spPr>
          <a:xfrm>
            <a:off x="0" y="0"/>
            <a:ext cx="12192000" cy="8341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4CF938-718B-33C6-B2AD-492ABA001B52}"/>
              </a:ext>
            </a:extLst>
          </p:cNvPr>
          <p:cNvSpPr txBox="1">
            <a:spLocks/>
          </p:cNvSpPr>
          <p:nvPr/>
        </p:nvSpPr>
        <p:spPr>
          <a:xfrm>
            <a:off x="192505" y="0"/>
            <a:ext cx="11161295" cy="816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How do we fix this?</a:t>
            </a:r>
          </a:p>
        </p:txBody>
      </p:sp>
      <p:pic>
        <p:nvPicPr>
          <p:cNvPr id="12" name="Picture 11" descr="A picture containing indoor, fish, spiny-finned fish&#10;&#10;Description automatically generated">
            <a:extLst>
              <a:ext uri="{FF2B5EF4-FFF2-40B4-BE49-F238E27FC236}">
                <a16:creationId xmlns:a16="http://schemas.microsoft.com/office/drawing/2014/main" id="{6CD336DF-2933-17AE-6901-62532DF63E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4611" y="2857536"/>
            <a:ext cx="871970" cy="301099"/>
          </a:xfrm>
          <a:prstGeom prst="rect">
            <a:avLst/>
          </a:prstGeom>
        </p:spPr>
      </p:pic>
      <p:pic>
        <p:nvPicPr>
          <p:cNvPr id="14" name="Picture 13" descr="A picture containing indoor, fish, spiny-finned fish&#10;&#10;Description automatically generated">
            <a:extLst>
              <a:ext uri="{FF2B5EF4-FFF2-40B4-BE49-F238E27FC236}">
                <a16:creationId xmlns:a16="http://schemas.microsoft.com/office/drawing/2014/main" id="{682E99BC-1F74-74B1-F7A1-47B574E01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0239" y="5590563"/>
            <a:ext cx="871970" cy="301099"/>
          </a:xfrm>
          <a:prstGeom prst="rect">
            <a:avLst/>
          </a:prstGeom>
        </p:spPr>
      </p:pic>
      <p:pic>
        <p:nvPicPr>
          <p:cNvPr id="15" name="Picture 14" descr="A picture containing indoor, fish, spiny-finned fish&#10;&#10;Description automatically generated">
            <a:extLst>
              <a:ext uri="{FF2B5EF4-FFF2-40B4-BE49-F238E27FC236}">
                <a16:creationId xmlns:a16="http://schemas.microsoft.com/office/drawing/2014/main" id="{5A7C119B-5A56-FC9D-6E58-DF26FB5205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1558" y="5560292"/>
            <a:ext cx="871970" cy="30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8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31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3263"/>
            <a:ext cx="10515600" cy="518159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V</a:t>
            </a:r>
            <a:r>
              <a:rPr lang="en-US" dirty="0"/>
              <a:t>ector </a:t>
            </a:r>
            <a:r>
              <a:rPr lang="en-US" b="1" dirty="0"/>
              <a:t>A</a:t>
            </a:r>
            <a:r>
              <a:rPr lang="en-US" dirty="0"/>
              <a:t>utoregressive </a:t>
            </a:r>
            <a:r>
              <a:rPr lang="en-US" b="1" dirty="0" err="1"/>
              <a:t>S</a:t>
            </a:r>
            <a:r>
              <a:rPr lang="en-US" dirty="0" err="1"/>
              <a:t>patio</a:t>
            </a:r>
            <a:r>
              <a:rPr lang="en-US" dirty="0"/>
              <a:t>-</a:t>
            </a:r>
            <a:r>
              <a:rPr lang="en-US" b="1" dirty="0"/>
              <a:t>T</a:t>
            </a:r>
            <a:r>
              <a:rPr lang="en-US" dirty="0"/>
              <a:t>emporal Model (</a:t>
            </a:r>
            <a:r>
              <a:rPr lang="en-US" b="1" dirty="0"/>
              <a:t>VAST</a:t>
            </a:r>
            <a:r>
              <a:rPr lang="en-US" dirty="0"/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457200" lvl="1" indent="0" algn="ctr">
              <a:buNone/>
            </a:pPr>
            <a:r>
              <a:rPr lang="en-US" dirty="0"/>
              <a:t>Designed to estimate spatial variation in density, with the goal of habitat associations and estimations of total abundance in one or more time steps.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E1B886-A3B2-1407-D213-F02044C8F596}"/>
              </a:ext>
            </a:extLst>
          </p:cNvPr>
          <p:cNvSpPr/>
          <p:nvPr/>
        </p:nvSpPr>
        <p:spPr>
          <a:xfrm>
            <a:off x="0" y="0"/>
            <a:ext cx="12192000" cy="8341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15D8CA-CC4B-5799-CE46-BF254B97D7E7}"/>
              </a:ext>
            </a:extLst>
          </p:cNvPr>
          <p:cNvSpPr txBox="1">
            <a:spLocks/>
          </p:cNvSpPr>
          <p:nvPr/>
        </p:nvSpPr>
        <p:spPr>
          <a:xfrm>
            <a:off x="192505" y="0"/>
            <a:ext cx="11161295" cy="816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908577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5FBDFEB8-BAF1-4735-1827-47EB34237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5" r="3387"/>
          <a:stretch/>
        </p:blipFill>
        <p:spPr>
          <a:xfrm>
            <a:off x="4907523" y="1227222"/>
            <a:ext cx="6783162" cy="518195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0F9F65E-E2D1-075C-FF3E-6FC99F542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7222"/>
            <a:ext cx="3489960" cy="5181950"/>
          </a:xfrm>
        </p:spPr>
        <p:txBody>
          <a:bodyPr anchor="ctr">
            <a:normAutofit/>
          </a:bodyPr>
          <a:lstStyle/>
          <a:p>
            <a:r>
              <a:rPr lang="en-US" dirty="0"/>
              <a:t>11 surveys</a:t>
            </a:r>
          </a:p>
          <a:p>
            <a:pPr lvl="1"/>
            <a:r>
              <a:rPr lang="en-US" dirty="0"/>
              <a:t>Multiple gear types</a:t>
            </a:r>
          </a:p>
          <a:p>
            <a:r>
              <a:rPr lang="en-US" dirty="0"/>
              <a:t>40 years (1982 – 2022)</a:t>
            </a:r>
          </a:p>
          <a:p>
            <a:r>
              <a:rPr lang="en-US" dirty="0"/>
              <a:t>Wide spatial coverage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2C2F56-2402-6D07-39D6-9901D3DF61FC}"/>
              </a:ext>
            </a:extLst>
          </p:cNvPr>
          <p:cNvSpPr/>
          <p:nvPr/>
        </p:nvSpPr>
        <p:spPr>
          <a:xfrm>
            <a:off x="0" y="0"/>
            <a:ext cx="12192000" cy="8341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799319-61D1-2184-033C-5F4A57631843}"/>
              </a:ext>
            </a:extLst>
          </p:cNvPr>
          <p:cNvSpPr txBox="1">
            <a:spLocks/>
          </p:cNvSpPr>
          <p:nvPr/>
        </p:nvSpPr>
        <p:spPr>
          <a:xfrm>
            <a:off x="192505" y="0"/>
            <a:ext cx="11161295" cy="816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870733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2C2F56-2402-6D07-39D6-9901D3DF61FC}"/>
              </a:ext>
            </a:extLst>
          </p:cNvPr>
          <p:cNvSpPr/>
          <p:nvPr/>
        </p:nvSpPr>
        <p:spPr>
          <a:xfrm>
            <a:off x="0" y="0"/>
            <a:ext cx="12192000" cy="8341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799319-61D1-2184-033C-5F4A57631843}"/>
              </a:ext>
            </a:extLst>
          </p:cNvPr>
          <p:cNvSpPr txBox="1">
            <a:spLocks/>
          </p:cNvSpPr>
          <p:nvPr/>
        </p:nvSpPr>
        <p:spPr>
          <a:xfrm>
            <a:off x="192505" y="0"/>
            <a:ext cx="11161295" cy="816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Input data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A80392-1F28-215E-D6CA-D187E59F12B7}"/>
              </a:ext>
            </a:extLst>
          </p:cNvPr>
          <p:cNvSpPr txBox="1">
            <a:spLocks/>
          </p:cNvSpPr>
          <p:nvPr/>
        </p:nvSpPr>
        <p:spPr>
          <a:xfrm>
            <a:off x="838200" y="1243263"/>
            <a:ext cx="10515600" cy="5181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Seasons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Size classes</a:t>
            </a:r>
          </a:p>
        </p:txBody>
      </p:sp>
      <p:pic>
        <p:nvPicPr>
          <p:cNvPr id="11" name="Picture 2" descr="Atlantic Cod | NOAA Fisheries">
            <a:extLst>
              <a:ext uri="{FF2B5EF4-FFF2-40B4-BE49-F238E27FC236}">
                <a16:creationId xmlns:a16="http://schemas.microsoft.com/office/drawing/2014/main" id="{9AB2B2BB-701A-083E-5EDB-A2610C15C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4" y="4465437"/>
            <a:ext cx="1151562" cy="76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tlantic Cod | NOAA Fisheries">
            <a:extLst>
              <a:ext uri="{FF2B5EF4-FFF2-40B4-BE49-F238E27FC236}">
                <a16:creationId xmlns:a16="http://schemas.microsoft.com/office/drawing/2014/main" id="{8327DBEC-1C65-5561-C3B1-BA7126D5C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480" y="3246104"/>
            <a:ext cx="4806703" cy="32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tlantic Cod | NOAA Fisheries">
            <a:extLst>
              <a:ext uri="{FF2B5EF4-FFF2-40B4-BE49-F238E27FC236}">
                <a16:creationId xmlns:a16="http://schemas.microsoft.com/office/drawing/2014/main" id="{15FD27E0-7A2E-21C1-B76A-EFA419EE6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15" y="3790809"/>
            <a:ext cx="3171685" cy="211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931F16-30CE-BF21-EBAD-9640F4E9F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694" y="1500510"/>
            <a:ext cx="1813332" cy="18812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A104A2-E5EE-3969-2F2D-F6C35E9E1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11" b="90000" l="10000" r="90000">
                        <a14:foregroundMark x1="54444" y1="8611" x2="54444" y2="8611"/>
                        <a14:foregroundMark x1="49167" y1="90000" x2="49167" y2="9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7737" y="1315849"/>
            <a:ext cx="2186168" cy="21861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041EB9-4DD4-46F4-0F29-4D8095751C61}"/>
              </a:ext>
            </a:extLst>
          </p:cNvPr>
          <p:cNvSpPr txBox="1"/>
          <p:nvPr/>
        </p:nvSpPr>
        <p:spPr>
          <a:xfrm>
            <a:off x="4131035" y="3502017"/>
            <a:ext cx="50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FA2754-0CAB-FFB9-E741-02EB020C048D}"/>
              </a:ext>
            </a:extLst>
          </p:cNvPr>
          <p:cNvSpPr txBox="1"/>
          <p:nvPr/>
        </p:nvSpPr>
        <p:spPr>
          <a:xfrm>
            <a:off x="6919689" y="346473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8DE936-AE13-182E-FC20-3397765D7DAA}"/>
              </a:ext>
            </a:extLst>
          </p:cNvPr>
          <p:cNvSpPr txBox="1"/>
          <p:nvPr/>
        </p:nvSpPr>
        <p:spPr>
          <a:xfrm>
            <a:off x="986783" y="5858054"/>
            <a:ext cx="1010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Small</a:t>
            </a:r>
          </a:p>
          <a:p>
            <a:pPr algn="ctr"/>
            <a:r>
              <a:rPr lang="en-US" dirty="0"/>
              <a:t>(&lt; 40cm)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F58B0C-1549-54D6-8BB7-22DD829DA82A}"/>
              </a:ext>
            </a:extLst>
          </p:cNvPr>
          <p:cNvSpPr txBox="1"/>
          <p:nvPr/>
        </p:nvSpPr>
        <p:spPr>
          <a:xfrm>
            <a:off x="3709878" y="5858054"/>
            <a:ext cx="1199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Medium</a:t>
            </a:r>
          </a:p>
          <a:p>
            <a:pPr algn="ctr"/>
            <a:r>
              <a:rPr lang="en-US" dirty="0"/>
              <a:t>(40-70 cm)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3E89A3-0075-6C78-4A66-BE284714849C}"/>
              </a:ext>
            </a:extLst>
          </p:cNvPr>
          <p:cNvSpPr txBox="1"/>
          <p:nvPr/>
        </p:nvSpPr>
        <p:spPr>
          <a:xfrm>
            <a:off x="8471682" y="5858054"/>
            <a:ext cx="1010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Large</a:t>
            </a:r>
          </a:p>
          <a:p>
            <a:pPr algn="ctr"/>
            <a:r>
              <a:rPr lang="en-US" dirty="0"/>
              <a:t>(&gt;70 cm)</a:t>
            </a:r>
          </a:p>
        </p:txBody>
      </p:sp>
    </p:spTree>
    <p:extLst>
      <p:ext uri="{BB962C8B-B14F-4D97-AF65-F5344CB8AC3E}">
        <p14:creationId xmlns:p14="http://schemas.microsoft.com/office/powerpoint/2010/main" val="47021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21CCBE-E0EE-62F3-0ADC-E29F48C1B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8512"/>
            <a:ext cx="3489960" cy="5213927"/>
          </a:xfrm>
        </p:spPr>
        <p:txBody>
          <a:bodyPr anchor="ctr">
            <a:normAutofit/>
          </a:bodyPr>
          <a:lstStyle/>
          <a:p>
            <a:r>
              <a:rPr lang="en-US" dirty="0"/>
              <a:t>Sediment type: hard, soft, mixed</a:t>
            </a:r>
          </a:p>
          <a:p>
            <a:r>
              <a:rPr lang="en-US" dirty="0"/>
              <a:t>Rugosity</a:t>
            </a:r>
          </a:p>
          <a:p>
            <a:pPr lvl="1"/>
            <a:r>
              <a:rPr lang="en-US" dirty="0"/>
              <a:t>Elevation change over horizontal distance</a:t>
            </a:r>
          </a:p>
          <a:p>
            <a:r>
              <a:rPr lang="en-US" dirty="0"/>
              <a:t>Bathymetry (depth)</a:t>
            </a:r>
          </a:p>
          <a:p>
            <a:r>
              <a:rPr lang="en-US" dirty="0"/>
              <a:t>Bottom temperature</a:t>
            </a:r>
          </a:p>
          <a:p>
            <a:r>
              <a:rPr lang="en-US" dirty="0"/>
              <a:t>Climate indices: NAO, AMO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D2A65-9255-8BBA-E36F-376888759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598" y="1178512"/>
            <a:ext cx="5743202" cy="52139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3F79D59-A567-B243-BD2E-C4F9CA170E0D}"/>
              </a:ext>
            </a:extLst>
          </p:cNvPr>
          <p:cNvSpPr/>
          <p:nvPr/>
        </p:nvSpPr>
        <p:spPr>
          <a:xfrm>
            <a:off x="0" y="0"/>
            <a:ext cx="12192000" cy="8341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B80A712-37A3-10BA-91FB-137963B88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0"/>
            <a:ext cx="11161295" cy="816836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3413333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C5BA494-7074-F479-55DD-B75275AE7ED4}"/>
              </a:ext>
            </a:extLst>
          </p:cNvPr>
          <p:cNvSpPr/>
          <p:nvPr/>
        </p:nvSpPr>
        <p:spPr>
          <a:xfrm>
            <a:off x="0" y="0"/>
            <a:ext cx="12192000" cy="8341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B2F9712-3C70-6338-B1BB-1DBD9D094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0"/>
            <a:ext cx="11161295" cy="816836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Results: indices of abundance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8F6EC4-E186-C15A-4D0C-3C302624C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5" b="8154"/>
          <a:stretch/>
        </p:blipFill>
        <p:spPr>
          <a:xfrm>
            <a:off x="1402741" y="1017363"/>
            <a:ext cx="8214502" cy="55599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4D9FF9-EF88-849E-8052-A4E1BA6184AB}"/>
              </a:ext>
            </a:extLst>
          </p:cNvPr>
          <p:cNvSpPr/>
          <p:nvPr/>
        </p:nvSpPr>
        <p:spPr>
          <a:xfrm>
            <a:off x="9537032" y="1017363"/>
            <a:ext cx="1034715" cy="555990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88A18-1FAF-37CA-2829-C9F00912B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22" t="93045" r="53449" b="2810"/>
          <a:stretch/>
        </p:blipFill>
        <p:spPr>
          <a:xfrm>
            <a:off x="9476072" y="3052597"/>
            <a:ext cx="883979" cy="3559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9B0F03-6304-6B36-C252-99F175167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78" t="92982" r="46925" b="1422"/>
          <a:stretch/>
        </p:blipFill>
        <p:spPr>
          <a:xfrm>
            <a:off x="9644692" y="4138039"/>
            <a:ext cx="715359" cy="480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AD8FAC-4B65-6496-E214-3D62F39A7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43" t="92982" r="39128" b="1422"/>
          <a:stretch/>
        </p:blipFill>
        <p:spPr>
          <a:xfrm>
            <a:off x="9626808" y="3753408"/>
            <a:ext cx="883979" cy="480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23B75A-003E-7380-5CE8-D430E623C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72" t="92982" r="31653" b="1422"/>
          <a:stretch/>
        </p:blipFill>
        <p:spPr>
          <a:xfrm>
            <a:off x="9678203" y="3368777"/>
            <a:ext cx="822933" cy="48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35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F87E75C-3ED0-7465-DED3-2B755251B399}"/>
              </a:ext>
            </a:extLst>
          </p:cNvPr>
          <p:cNvSpPr/>
          <p:nvPr/>
        </p:nvSpPr>
        <p:spPr>
          <a:xfrm>
            <a:off x="2687052" y="906379"/>
            <a:ext cx="6721643" cy="5879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00C397-81D1-204B-44C1-46367D6FCEA8}"/>
              </a:ext>
            </a:extLst>
          </p:cNvPr>
          <p:cNvSpPr/>
          <p:nvPr/>
        </p:nvSpPr>
        <p:spPr>
          <a:xfrm>
            <a:off x="0" y="0"/>
            <a:ext cx="12192000" cy="8341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E89BA5-1527-EAE2-9831-67B686EA8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0"/>
            <a:ext cx="11161295" cy="816836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Results: </a:t>
            </a:r>
            <a:r>
              <a:rPr lang="en-US" sz="5400" b="1" dirty="0" err="1">
                <a:solidFill>
                  <a:schemeClr val="bg1"/>
                </a:solidFill>
              </a:rPr>
              <a:t>spatio</a:t>
            </a:r>
            <a:r>
              <a:rPr lang="en-US" sz="5400" b="1" dirty="0">
                <a:solidFill>
                  <a:schemeClr val="bg1"/>
                </a:solidFill>
              </a:rPr>
              <a:t>-temporal density</a:t>
            </a:r>
          </a:p>
        </p:txBody>
      </p:sp>
      <p:pic>
        <p:nvPicPr>
          <p:cNvPr id="17" name="Picture 16" descr="A picture containing text, diagram, map&#10;&#10;Description automatically generated">
            <a:extLst>
              <a:ext uri="{FF2B5EF4-FFF2-40B4-BE49-F238E27FC236}">
                <a16:creationId xmlns:a16="http://schemas.microsoft.com/office/drawing/2014/main" id="{FBE53E34-2CF7-B395-EC2B-8FE2641EC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r="5368"/>
          <a:stretch/>
        </p:blipFill>
        <p:spPr>
          <a:xfrm>
            <a:off x="2687052" y="988595"/>
            <a:ext cx="6721643" cy="5715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E1803E-FE2D-DD18-D147-73C100B64113}"/>
              </a:ext>
            </a:extLst>
          </p:cNvPr>
          <p:cNvSpPr txBox="1"/>
          <p:nvPr/>
        </p:nvSpPr>
        <p:spPr>
          <a:xfrm>
            <a:off x="8630654" y="5028291"/>
            <a:ext cx="497304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High</a:t>
            </a:r>
            <a:br>
              <a:rPr lang="en-US" sz="1200" dirty="0"/>
            </a:br>
            <a:endParaRPr lang="en-US" sz="1200" dirty="0"/>
          </a:p>
          <a:p>
            <a:endParaRPr lang="en-US" sz="1200" dirty="0"/>
          </a:p>
          <a:p>
            <a:br>
              <a:rPr lang="en-US" sz="1200" dirty="0"/>
            </a:br>
            <a:r>
              <a:rPr lang="en-US" sz="1200" dirty="0"/>
              <a:t>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E6D70E-764F-0E84-ECBA-CF7811BF05DE}"/>
              </a:ext>
            </a:extLst>
          </p:cNvPr>
          <p:cNvSpPr txBox="1"/>
          <p:nvPr/>
        </p:nvSpPr>
        <p:spPr>
          <a:xfrm>
            <a:off x="8199285" y="4689219"/>
            <a:ext cx="78418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err="1"/>
              <a:t>Abund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6402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00C397-81D1-204B-44C1-46367D6FCEA8}"/>
              </a:ext>
            </a:extLst>
          </p:cNvPr>
          <p:cNvSpPr/>
          <p:nvPr/>
        </p:nvSpPr>
        <p:spPr>
          <a:xfrm>
            <a:off x="0" y="0"/>
            <a:ext cx="12192000" cy="8341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E89BA5-1527-EAE2-9831-67B686EA8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0"/>
            <a:ext cx="11161295" cy="816836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Results: spatial density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815C20-D96F-DE6F-0557-76E6C86A8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91" b="6131"/>
          <a:stretch/>
        </p:blipFill>
        <p:spPr>
          <a:xfrm>
            <a:off x="1440840" y="946236"/>
            <a:ext cx="8664624" cy="582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39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41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05" y="0"/>
            <a:ext cx="11161295" cy="816836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Results: sediment-based density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8507DE-FBB1-BB7E-B84F-5DCBD5AB3489}"/>
              </a:ext>
            </a:extLst>
          </p:cNvPr>
          <p:cNvGrpSpPr/>
          <p:nvPr/>
        </p:nvGrpSpPr>
        <p:grpSpPr>
          <a:xfrm>
            <a:off x="2124309" y="1037968"/>
            <a:ext cx="7622103" cy="5682154"/>
            <a:chOff x="2289065" y="1128584"/>
            <a:chExt cx="7622103" cy="56821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7A4FDE-969F-3066-AB86-EFF6E7ABF8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8157"/>
            <a:stretch/>
          </p:blipFill>
          <p:spPr>
            <a:xfrm>
              <a:off x="2289066" y="1128584"/>
              <a:ext cx="7613867" cy="305016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DC837F-6B29-865B-439F-B92A44898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4116"/>
            <a:stretch/>
          </p:blipFill>
          <p:spPr>
            <a:xfrm>
              <a:off x="2297301" y="6464533"/>
              <a:ext cx="7613867" cy="34620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9C1B77-65C2-0A3E-97EE-4010FCA930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2473"/>
            <a:stretch/>
          </p:blipFill>
          <p:spPr>
            <a:xfrm>
              <a:off x="2289065" y="3725995"/>
              <a:ext cx="7613867" cy="27962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9162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6BE55D5-4607-7A7E-1674-0C0F3DB33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69" y="3897882"/>
            <a:ext cx="7560290" cy="24443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CA84B29-D6CC-4ECF-3686-FE6E9A46DC7E}"/>
              </a:ext>
            </a:extLst>
          </p:cNvPr>
          <p:cNvSpPr/>
          <p:nvPr/>
        </p:nvSpPr>
        <p:spPr>
          <a:xfrm>
            <a:off x="2486669" y="5934035"/>
            <a:ext cx="7598489" cy="42554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EDAE97-91FE-F8BC-BDF8-810A6CA2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5062" y="5125453"/>
            <a:ext cx="2199263" cy="14295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8341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05" y="0"/>
            <a:ext cx="11161295" cy="816836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Expected impacts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A0C244-905F-6BF9-E8EB-68A47F049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75348"/>
            <a:ext cx="10515600" cy="4850815"/>
          </a:xfrm>
        </p:spPr>
        <p:txBody>
          <a:bodyPr/>
          <a:lstStyle/>
          <a:p>
            <a:r>
              <a:rPr lang="en-US" dirty="0"/>
              <a:t>Build consensus between fishery stakeholders and fisheries scientists.</a:t>
            </a:r>
          </a:p>
          <a:p>
            <a:r>
              <a:rPr lang="en-US" dirty="0"/>
              <a:t>Improved understanding of cod abundance in areas not commonly sampled using bottom trawl stratified random sampling.</a:t>
            </a:r>
          </a:p>
          <a:p>
            <a:r>
              <a:rPr lang="en-US" dirty="0"/>
              <a:t>Contribute to the 2023 Atlantic Cod Research Track Stock Assessment.</a:t>
            </a:r>
          </a:p>
          <a:p>
            <a:r>
              <a:rPr lang="en-US" dirty="0"/>
              <a:t>Proof of concept for future stock assessments and/or other species.</a:t>
            </a:r>
          </a:p>
          <a:p>
            <a:endParaRPr lang="en-US" dirty="0"/>
          </a:p>
        </p:txBody>
      </p:sp>
      <p:pic>
        <p:nvPicPr>
          <p:cNvPr id="10" name="Picture 9" descr="A picture containing indoor, fish, spiny-finned fish&#10;&#10;Description automatically generated">
            <a:extLst>
              <a:ext uri="{FF2B5EF4-FFF2-40B4-BE49-F238E27FC236}">
                <a16:creationId xmlns:a16="http://schemas.microsoft.com/office/drawing/2014/main" id="{7ADBE074-2F6B-60CC-9404-FC960642C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152" y="4873069"/>
            <a:ext cx="1951069" cy="6737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472406-48A8-1621-7026-30B94189D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3128" y="5184006"/>
            <a:ext cx="2199263" cy="14295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E2DC12-5051-3803-05D4-95CD13053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8233" y="5309938"/>
            <a:ext cx="2199263" cy="14295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8A2035-10C7-AD31-30E7-47B2A08C6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0640" y="5145190"/>
            <a:ext cx="2199263" cy="14295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A121A8-6AEE-714D-1F8B-CCC2DF8F6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39610" y="5219274"/>
            <a:ext cx="2199263" cy="142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1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275348"/>
            <a:ext cx="4956672" cy="5229726"/>
          </a:xfrm>
          <a:noFill/>
        </p:spPr>
        <p:txBody>
          <a:bodyPr anchor="ctr">
            <a:normAutofit/>
          </a:bodyPr>
          <a:lstStyle/>
          <a:p>
            <a:r>
              <a:rPr lang="en-US" dirty="0"/>
              <a:t>BS – Stony Brook University, 2012 – 2016</a:t>
            </a:r>
          </a:p>
          <a:p>
            <a:endParaRPr lang="en-US" dirty="0"/>
          </a:p>
          <a:p>
            <a:r>
              <a:rPr lang="en-US" dirty="0"/>
              <a:t>PhD – University of Maryland Center for Environmental Science/ University of Maryland, 2016 – 2022</a:t>
            </a:r>
          </a:p>
          <a:p>
            <a:endParaRPr lang="en-US" dirty="0"/>
          </a:p>
          <a:p>
            <a:r>
              <a:rPr lang="en-US" dirty="0"/>
              <a:t>Postdoc – GMRI, 2022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E9DEB8A-299C-1516-A1F4-DF579EDC2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667" y="5196653"/>
            <a:ext cx="3841076" cy="10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ony-brook-university-logo-horizontal-300 - Admiral ...">
            <a:extLst>
              <a:ext uri="{FF2B5EF4-FFF2-40B4-BE49-F238E27FC236}">
                <a16:creationId xmlns:a16="http://schemas.microsoft.com/office/drawing/2014/main" id="{8EF8844C-121F-A6B9-5EE4-B7176154E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16" b="32166"/>
          <a:stretch/>
        </p:blipFill>
        <p:spPr bwMode="auto">
          <a:xfrm>
            <a:off x="6882863" y="1275348"/>
            <a:ext cx="3652684" cy="126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6E31131-7BDB-AF30-D103-247CFA6368B9}"/>
              </a:ext>
            </a:extLst>
          </p:cNvPr>
          <p:cNvGrpSpPr/>
          <p:nvPr/>
        </p:nvGrpSpPr>
        <p:grpSpPr>
          <a:xfrm>
            <a:off x="6397130" y="2536171"/>
            <a:ext cx="4725075" cy="2413000"/>
            <a:chOff x="6397130" y="2782803"/>
            <a:chExt cx="4725075" cy="2413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D700F78-972D-03D5-E113-E6B08678E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92" b="96667" l="2917" r="96667">
                          <a14:foregroundMark x1="36458" y1="6250" x2="22500" y2="10417"/>
                          <a14:foregroundMark x1="22500" y1="10417" x2="7917" y2="40208"/>
                          <a14:foregroundMark x1="7917" y1="40208" x2="6458" y2="50625"/>
                          <a14:foregroundMark x1="6458" y1="50625" x2="13542" y2="76667"/>
                          <a14:foregroundMark x1="13542" y1="76667" x2="17500" y2="81250"/>
                          <a14:foregroundMark x1="16042" y1="15208" x2="3333" y2="45625"/>
                          <a14:foregroundMark x1="3333" y1="45625" x2="2917" y2="58125"/>
                          <a14:foregroundMark x1="2917" y1="58125" x2="12917" y2="79167"/>
                          <a14:foregroundMark x1="26250" y1="9167" x2="56458" y2="5208"/>
                          <a14:foregroundMark x1="56458" y1="5208" x2="69375" y2="10000"/>
                          <a14:foregroundMark x1="69375" y1="10000" x2="86042" y2="23333"/>
                          <a14:foregroundMark x1="86042" y1="23333" x2="95833" y2="44583"/>
                          <a14:foregroundMark x1="95833" y1="44583" x2="96042" y2="56042"/>
                          <a14:foregroundMark x1="96042" y1="56042" x2="80208" y2="83542"/>
                          <a14:foregroundMark x1="80208" y1="83542" x2="65417" y2="94583"/>
                          <a14:foregroundMark x1="65417" y1="94583" x2="47292" y2="96667"/>
                          <a14:foregroundMark x1="47292" y1="96667" x2="16875" y2="84167"/>
                          <a14:foregroundMark x1="16875" y1="84167" x2="13542" y2="80208"/>
                          <a14:foregroundMark x1="19167" y1="70833" x2="23542" y2="81875"/>
                          <a14:foregroundMark x1="23542" y1="81875" x2="39583" y2="90208"/>
                          <a14:foregroundMark x1="42917" y1="90208" x2="68750" y2="90417"/>
                          <a14:foregroundMark x1="68750" y1="90417" x2="80000" y2="83125"/>
                          <a14:foregroundMark x1="80000" y1="83125" x2="91875" y2="45000"/>
                          <a14:foregroundMark x1="91875" y1="45000" x2="89375" y2="40625"/>
                          <a14:foregroundMark x1="93333" y1="45000" x2="92708" y2="55417"/>
                          <a14:foregroundMark x1="96667" y1="59792" x2="96667" y2="59792"/>
                          <a14:foregroundMark x1="53958" y1="7083" x2="53958" y2="7083"/>
                          <a14:foregroundMark x1="43125" y1="2292" x2="43125" y2="22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97130" y="2804060"/>
              <a:ext cx="2312075" cy="23120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49621E4-B8CC-8F2E-B51C-B312FB6A9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205" y="2782803"/>
              <a:ext cx="2413000" cy="241300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03A8750-E857-8406-CC9F-75A9273DF4A6}"/>
              </a:ext>
            </a:extLst>
          </p:cNvPr>
          <p:cNvSpPr/>
          <p:nvPr/>
        </p:nvSpPr>
        <p:spPr>
          <a:xfrm>
            <a:off x="0" y="0"/>
            <a:ext cx="12192000" cy="8341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363C6BB-1064-03B0-3DD8-71F5A663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0"/>
            <a:ext cx="11161295" cy="816836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39983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41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05" y="0"/>
            <a:ext cx="11161295" cy="816836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Future aspirations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A0C244-905F-6BF9-E8EB-68A47F049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75348"/>
            <a:ext cx="10515600" cy="4850815"/>
          </a:xfrm>
        </p:spPr>
        <p:txBody>
          <a:bodyPr anchor="ctr"/>
          <a:lstStyle/>
          <a:p>
            <a:r>
              <a:rPr lang="en-US" dirty="0"/>
              <a:t>I’ll be here for the next two years!</a:t>
            </a:r>
          </a:p>
          <a:p>
            <a:r>
              <a:rPr lang="en-US" dirty="0"/>
              <a:t>Land a tenure-track position</a:t>
            </a:r>
          </a:p>
          <a:p>
            <a:pPr lvl="1"/>
            <a:r>
              <a:rPr lang="en-US" dirty="0"/>
              <a:t>Research and teaching </a:t>
            </a:r>
          </a:p>
          <a:p>
            <a:r>
              <a:rPr lang="en-US" dirty="0"/>
              <a:t>Research directions: </a:t>
            </a:r>
          </a:p>
          <a:p>
            <a:pPr lvl="1"/>
            <a:r>
              <a:rPr lang="en-US" dirty="0"/>
              <a:t>Concrete linkages of habitat ecology, spatial ecology, and climate change</a:t>
            </a:r>
          </a:p>
          <a:p>
            <a:pPr lvl="2"/>
            <a:r>
              <a:rPr lang="en-US" dirty="0"/>
              <a:t>Phenological shifts and </a:t>
            </a:r>
            <a:r>
              <a:rPr lang="en-US" dirty="0" err="1"/>
              <a:t>spatio</a:t>
            </a:r>
            <a:r>
              <a:rPr lang="en-US" dirty="0"/>
              <a:t>-temporal mismatch of resources</a:t>
            </a:r>
          </a:p>
          <a:p>
            <a:pPr lvl="1"/>
            <a:r>
              <a:rPr lang="en-US" dirty="0"/>
              <a:t>Cascading effects of wind energy development on nearshore ecosystems</a:t>
            </a:r>
          </a:p>
          <a:p>
            <a:pPr lvl="1"/>
            <a:r>
              <a:rPr lang="en-US" dirty="0"/>
              <a:t>Modeling the development and maintenance of fish schooling patterns</a:t>
            </a:r>
          </a:p>
        </p:txBody>
      </p:sp>
    </p:spTree>
    <p:extLst>
      <p:ext uri="{BB962C8B-B14F-4D97-AF65-F5344CB8AC3E}">
        <p14:creationId xmlns:p14="http://schemas.microsoft.com/office/powerpoint/2010/main" val="372592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19121" y="1842868"/>
            <a:ext cx="9975272" cy="3107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Thanks!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419726" y="4812663"/>
            <a:ext cx="9352548" cy="106853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>
                <a:solidFill>
                  <a:schemeClr val="bg1"/>
                </a:solidFill>
              </a:rPr>
              <a:t>klankowicz@gmri.org</a:t>
            </a:r>
          </a:p>
          <a:p>
            <a:r>
              <a:rPr lang="en-US" sz="3200" i="1" dirty="0">
                <a:solidFill>
                  <a:schemeClr val="bg1"/>
                </a:solidFill>
              </a:rPr>
              <a:t>End of research hallway, across from the stairwell</a:t>
            </a:r>
            <a:br>
              <a:rPr lang="en-US" sz="3200" i="1" dirty="0">
                <a:solidFill>
                  <a:schemeClr val="bg1"/>
                </a:solidFill>
              </a:rPr>
            </a:br>
            <a:endParaRPr lang="en-US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284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1193"/>
            <a:ext cx="10515600" cy="872837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What’s the 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5224"/>
            <a:ext cx="4901588" cy="4921740"/>
          </a:xfrm>
        </p:spPr>
        <p:txBody>
          <a:bodyPr anchor="ctr">
            <a:normAutofit/>
          </a:bodyPr>
          <a:lstStyle/>
          <a:p>
            <a:r>
              <a:rPr lang="en-US" dirty="0"/>
              <a:t>Connectivity between environmental conditions and species distribution in heterogeneous spaces</a:t>
            </a:r>
          </a:p>
          <a:p>
            <a:endParaRPr lang="en-US" dirty="0"/>
          </a:p>
          <a:p>
            <a:r>
              <a:rPr lang="en-US" dirty="0"/>
              <a:t>Improve predictive ability of species abundance and distribution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7008"/>
            <a:ext cx="5447611" cy="41374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A6E528-54C0-65BD-BC70-5BCC5D33F64F}"/>
              </a:ext>
            </a:extLst>
          </p:cNvPr>
          <p:cNvSpPr/>
          <p:nvPr/>
        </p:nvSpPr>
        <p:spPr>
          <a:xfrm>
            <a:off x="0" y="0"/>
            <a:ext cx="12192000" cy="8341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A2D835-DA86-E9AB-5657-BC0629CF0BC7}"/>
              </a:ext>
            </a:extLst>
          </p:cNvPr>
          <p:cNvSpPr txBox="1">
            <a:spLocks/>
          </p:cNvSpPr>
          <p:nvPr/>
        </p:nvSpPr>
        <p:spPr>
          <a:xfrm>
            <a:off x="192505" y="0"/>
            <a:ext cx="11161295" cy="816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What’s the use?</a:t>
            </a:r>
          </a:p>
        </p:txBody>
      </p:sp>
    </p:spTree>
    <p:extLst>
      <p:ext uri="{BB962C8B-B14F-4D97-AF65-F5344CB8AC3E}">
        <p14:creationId xmlns:p14="http://schemas.microsoft.com/office/powerpoint/2010/main" val="256880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C35C62C-AEE0-06C8-3511-284343F7F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03" y="1354975"/>
            <a:ext cx="9740793" cy="194140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79C5496-FD25-2C83-8E22-C262F3D0B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87574"/>
            <a:ext cx="10515600" cy="3017500"/>
          </a:xfrm>
        </p:spPr>
        <p:txBody>
          <a:bodyPr anchor="ctr">
            <a:normAutofit/>
          </a:bodyPr>
          <a:lstStyle/>
          <a:p>
            <a:r>
              <a:rPr lang="en-US" dirty="0"/>
              <a:t>Step 1: For each category, model encounter probability at every spatial location and time step</a:t>
            </a:r>
          </a:p>
          <a:p>
            <a:r>
              <a:rPr lang="en-US" dirty="0"/>
              <a:t>Step 2: For each category, model positive catch rate (abundance) at every spatial location and time step based on the calculated encounter probability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F9A40E-B7F4-D574-CC7C-090E94D4F126}"/>
              </a:ext>
            </a:extLst>
          </p:cNvPr>
          <p:cNvSpPr/>
          <p:nvPr/>
        </p:nvSpPr>
        <p:spPr>
          <a:xfrm>
            <a:off x="0" y="0"/>
            <a:ext cx="12192000" cy="8341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9B17E-75D7-660A-E7FE-6ED23E0CE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0"/>
            <a:ext cx="11161295" cy="816836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Model structure</a:t>
            </a:r>
          </a:p>
        </p:txBody>
      </p:sp>
    </p:spTree>
    <p:extLst>
      <p:ext uri="{BB962C8B-B14F-4D97-AF65-F5344CB8AC3E}">
        <p14:creationId xmlns:p14="http://schemas.microsoft.com/office/powerpoint/2010/main" val="49218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291389"/>
            <a:ext cx="4956672" cy="4885574"/>
          </a:xfrm>
          <a:noFill/>
        </p:spPr>
        <p:txBody>
          <a:bodyPr anchor="ctr">
            <a:normAutofit/>
          </a:bodyPr>
          <a:lstStyle/>
          <a:p>
            <a:r>
              <a:rPr lang="en-US" dirty="0"/>
              <a:t>Organisms are often distributed in identifiable spatial patterns within their habitats</a:t>
            </a:r>
          </a:p>
          <a:p>
            <a:pPr lvl="1"/>
            <a:r>
              <a:rPr lang="en-US" dirty="0"/>
              <a:t>Patches or gradients</a:t>
            </a:r>
          </a:p>
          <a:p>
            <a:pPr lvl="1"/>
            <a:endParaRPr lang="en-US" dirty="0"/>
          </a:p>
          <a:p>
            <a:r>
              <a:rPr lang="en-US" dirty="0"/>
              <a:t>Something is causing these patterns</a:t>
            </a:r>
          </a:p>
          <a:p>
            <a:pPr lvl="1"/>
            <a:r>
              <a:rPr lang="en-US" dirty="0"/>
              <a:t>Underlying driving processes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46" y="1443110"/>
            <a:ext cx="5042452" cy="51404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638D929-4115-3EC6-06B6-00666F3FC941}"/>
              </a:ext>
            </a:extLst>
          </p:cNvPr>
          <p:cNvSpPr/>
          <p:nvPr/>
        </p:nvSpPr>
        <p:spPr>
          <a:xfrm>
            <a:off x="0" y="0"/>
            <a:ext cx="12192000" cy="8341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249D421-864B-3C36-263E-3F45D5C22033}"/>
              </a:ext>
            </a:extLst>
          </p:cNvPr>
          <p:cNvSpPr txBox="1">
            <a:spLocks/>
          </p:cNvSpPr>
          <p:nvPr/>
        </p:nvSpPr>
        <p:spPr>
          <a:xfrm>
            <a:off x="192505" y="0"/>
            <a:ext cx="11161295" cy="816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Spatial Ecology</a:t>
            </a:r>
          </a:p>
        </p:txBody>
      </p:sp>
    </p:spTree>
    <p:extLst>
      <p:ext uri="{BB962C8B-B14F-4D97-AF65-F5344CB8AC3E}">
        <p14:creationId xmlns:p14="http://schemas.microsoft.com/office/powerpoint/2010/main" val="300137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4480"/>
            <a:ext cx="4901588" cy="46224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How do Atlantic cod utilize different habitat types?</a:t>
            </a:r>
          </a:p>
        </p:txBody>
      </p:sp>
      <p:pic>
        <p:nvPicPr>
          <p:cNvPr id="6" name="Picture 2" descr="Atlantic Cod | NOAA Fisheries">
            <a:extLst>
              <a:ext uri="{FF2B5EF4-FFF2-40B4-BE49-F238E27FC236}">
                <a16:creationId xmlns:a16="http://schemas.microsoft.com/office/drawing/2014/main" id="{CBF558BE-F433-1104-5DD8-16CE4C5AD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240" y="1893566"/>
            <a:ext cx="5911849" cy="394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DF75D2-8DAD-14BF-9695-DB232A6D20A6}"/>
              </a:ext>
            </a:extLst>
          </p:cNvPr>
          <p:cNvSpPr/>
          <p:nvPr/>
        </p:nvSpPr>
        <p:spPr>
          <a:xfrm>
            <a:off x="0" y="0"/>
            <a:ext cx="12192000" cy="8341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0FC4A5-9F8B-A6AA-B4D1-35B3DAFE91C5}"/>
              </a:ext>
            </a:extLst>
          </p:cNvPr>
          <p:cNvSpPr txBox="1">
            <a:spLocks/>
          </p:cNvSpPr>
          <p:nvPr/>
        </p:nvSpPr>
        <p:spPr>
          <a:xfrm>
            <a:off x="192505" y="0"/>
            <a:ext cx="11161295" cy="816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What am I working on now?</a:t>
            </a:r>
          </a:p>
        </p:txBody>
      </p:sp>
    </p:spTree>
    <p:extLst>
      <p:ext uri="{BB962C8B-B14F-4D97-AF65-F5344CB8AC3E}">
        <p14:creationId xmlns:p14="http://schemas.microsoft.com/office/powerpoint/2010/main" val="1566829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1193"/>
            <a:ext cx="10515600" cy="872837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Atlantic cod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1F9E35-CB26-7E1E-D295-D8E6B406D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538" y="1064030"/>
            <a:ext cx="4355430" cy="5331668"/>
          </a:xfrm>
        </p:spPr>
        <p:txBody>
          <a:bodyPr anchor="ctr">
            <a:normAutofit/>
          </a:bodyPr>
          <a:lstStyle/>
          <a:p>
            <a:r>
              <a:rPr lang="en-US" dirty="0"/>
              <a:t>Economic and cultural importance to North Atlantic </a:t>
            </a:r>
          </a:p>
          <a:p>
            <a:r>
              <a:rPr lang="en-US" dirty="0"/>
              <a:t>Many stocks collapsed in the 1990s, recovery efforts dramatically reduced fishing effort</a:t>
            </a:r>
          </a:p>
          <a:p>
            <a:r>
              <a:rPr lang="en-US" dirty="0"/>
              <a:t>Commercial fishers and fisheries scientists disagree on the status of the population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582FD-E724-1780-7478-2EF5631D4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832" y="1255223"/>
            <a:ext cx="6484716" cy="5140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DDEC64-2214-AA10-2B5B-6978FE65D0E0}"/>
              </a:ext>
            </a:extLst>
          </p:cNvPr>
          <p:cNvSpPr/>
          <p:nvPr/>
        </p:nvSpPr>
        <p:spPr>
          <a:xfrm>
            <a:off x="0" y="0"/>
            <a:ext cx="12192000" cy="8341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DE6254-015A-8D56-4589-2081DCAF61BA}"/>
              </a:ext>
            </a:extLst>
          </p:cNvPr>
          <p:cNvSpPr txBox="1">
            <a:spLocks/>
          </p:cNvSpPr>
          <p:nvPr/>
        </p:nvSpPr>
        <p:spPr>
          <a:xfrm>
            <a:off x="192505" y="0"/>
            <a:ext cx="11161295" cy="816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Atlantic cod</a:t>
            </a:r>
          </a:p>
        </p:txBody>
      </p:sp>
    </p:spTree>
    <p:extLst>
      <p:ext uri="{BB962C8B-B14F-4D97-AF65-F5344CB8AC3E}">
        <p14:creationId xmlns:p14="http://schemas.microsoft.com/office/powerpoint/2010/main" val="3893763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9EF75EF-72ED-0EB6-A675-864F15846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21" y="917687"/>
            <a:ext cx="6416010" cy="58247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5A3A70-E2CC-3118-BFBF-8BAEAB03E313}"/>
              </a:ext>
            </a:extLst>
          </p:cNvPr>
          <p:cNvSpPr/>
          <p:nvPr/>
        </p:nvSpPr>
        <p:spPr>
          <a:xfrm>
            <a:off x="0" y="0"/>
            <a:ext cx="12192000" cy="8341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879A43-6BE8-1C6D-7552-182516029D04}"/>
              </a:ext>
            </a:extLst>
          </p:cNvPr>
          <p:cNvSpPr txBox="1">
            <a:spLocks/>
          </p:cNvSpPr>
          <p:nvPr/>
        </p:nvSpPr>
        <p:spPr>
          <a:xfrm>
            <a:off x="192505" y="0"/>
            <a:ext cx="11161295" cy="816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Spatial heterogeneity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8406D7B-1DB1-CAB4-36CC-B9FF439032F2}"/>
              </a:ext>
            </a:extLst>
          </p:cNvPr>
          <p:cNvGrpSpPr/>
          <p:nvPr/>
        </p:nvGrpSpPr>
        <p:grpSpPr>
          <a:xfrm>
            <a:off x="5355745" y="1675135"/>
            <a:ext cx="2619737" cy="2319820"/>
            <a:chOff x="5355745" y="1675135"/>
            <a:chExt cx="2619737" cy="2319820"/>
          </a:xfrm>
        </p:grpSpPr>
        <p:pic>
          <p:nvPicPr>
            <p:cNvPr id="14" name="Picture 13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DECE8F45-15D9-767A-19EB-1EA189FF5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1726" y="2309919"/>
              <a:ext cx="534678" cy="184629"/>
            </a:xfrm>
            <a:prstGeom prst="rect">
              <a:avLst/>
            </a:prstGeom>
          </p:spPr>
        </p:pic>
        <p:pic>
          <p:nvPicPr>
            <p:cNvPr id="15" name="Picture 14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BAEB880A-FCF6-E19A-8A2D-0ABE3D3EA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4126" y="2462319"/>
              <a:ext cx="534678" cy="184629"/>
            </a:xfrm>
            <a:prstGeom prst="rect">
              <a:avLst/>
            </a:prstGeom>
          </p:spPr>
        </p:pic>
        <p:pic>
          <p:nvPicPr>
            <p:cNvPr id="16" name="Picture 15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1529F7F2-5437-2A4F-C40A-FB62C4A3B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7073" y="3147036"/>
              <a:ext cx="534678" cy="184629"/>
            </a:xfrm>
            <a:prstGeom prst="rect">
              <a:avLst/>
            </a:prstGeom>
          </p:spPr>
        </p:pic>
        <p:pic>
          <p:nvPicPr>
            <p:cNvPr id="17" name="Picture 16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BEBAD9E0-818D-F016-FD8F-F5A8B121B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0804" y="2986469"/>
              <a:ext cx="534678" cy="184629"/>
            </a:xfrm>
            <a:prstGeom prst="rect">
              <a:avLst/>
            </a:prstGeom>
          </p:spPr>
        </p:pic>
        <p:pic>
          <p:nvPicPr>
            <p:cNvPr id="18" name="Picture 17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210C3B3E-7161-4EBF-61EA-C478C79DB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7389" y="2810657"/>
              <a:ext cx="534678" cy="184629"/>
            </a:xfrm>
            <a:prstGeom prst="rect">
              <a:avLst/>
            </a:prstGeom>
          </p:spPr>
        </p:pic>
        <p:pic>
          <p:nvPicPr>
            <p:cNvPr id="19" name="Picture 18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51E62802-4141-07D1-B6A1-D6004A2A4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3949" y="2573313"/>
              <a:ext cx="534678" cy="184629"/>
            </a:xfrm>
            <a:prstGeom prst="rect">
              <a:avLst/>
            </a:prstGeom>
          </p:spPr>
        </p:pic>
        <p:pic>
          <p:nvPicPr>
            <p:cNvPr id="20" name="Picture 19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31B7C08E-BB87-8C23-5549-40C978C80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6526" y="2614719"/>
              <a:ext cx="534678" cy="184629"/>
            </a:xfrm>
            <a:prstGeom prst="rect">
              <a:avLst/>
            </a:prstGeom>
          </p:spPr>
        </p:pic>
        <p:pic>
          <p:nvPicPr>
            <p:cNvPr id="21" name="Picture 20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80CE1238-FFEA-E854-5AB4-27E092E8E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7751" y="3585266"/>
              <a:ext cx="534678" cy="184629"/>
            </a:xfrm>
            <a:prstGeom prst="rect">
              <a:avLst/>
            </a:prstGeom>
          </p:spPr>
        </p:pic>
        <p:pic>
          <p:nvPicPr>
            <p:cNvPr id="22" name="Picture 21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F2532C80-03A2-CB28-76D2-24D5247F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8926" y="2767119"/>
              <a:ext cx="534678" cy="184629"/>
            </a:xfrm>
            <a:prstGeom prst="rect">
              <a:avLst/>
            </a:prstGeom>
          </p:spPr>
        </p:pic>
        <p:pic>
          <p:nvPicPr>
            <p:cNvPr id="23" name="Picture 22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BD5F9489-6DFC-2BD4-DF57-FC2DA2C62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8921" y="2836707"/>
              <a:ext cx="534678" cy="184629"/>
            </a:xfrm>
            <a:prstGeom prst="rect">
              <a:avLst/>
            </a:prstGeom>
          </p:spPr>
        </p:pic>
        <p:pic>
          <p:nvPicPr>
            <p:cNvPr id="24" name="Picture 23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6B8CD693-0D89-0800-90AF-8E0C17FE6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0310" y="1675135"/>
              <a:ext cx="534678" cy="184629"/>
            </a:xfrm>
            <a:prstGeom prst="rect">
              <a:avLst/>
            </a:prstGeom>
          </p:spPr>
        </p:pic>
        <p:pic>
          <p:nvPicPr>
            <p:cNvPr id="25" name="Picture 24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4493E307-B92E-505C-B520-89745C704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7978" y="1900846"/>
              <a:ext cx="534678" cy="184629"/>
            </a:xfrm>
            <a:prstGeom prst="rect">
              <a:avLst/>
            </a:prstGeom>
          </p:spPr>
        </p:pic>
        <p:pic>
          <p:nvPicPr>
            <p:cNvPr id="26" name="Picture 25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F58BC8C2-76D2-1017-EBC4-1AEF494A3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5745" y="3585266"/>
              <a:ext cx="534678" cy="184629"/>
            </a:xfrm>
            <a:prstGeom prst="rect">
              <a:avLst/>
            </a:prstGeom>
          </p:spPr>
        </p:pic>
        <p:pic>
          <p:nvPicPr>
            <p:cNvPr id="27" name="Picture 26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D75F02A8-95EA-FDAE-441F-87DF615AA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3604" y="3810326"/>
              <a:ext cx="534678" cy="184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53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298D613-03FF-42E7-E76B-70AED66910D7}"/>
              </a:ext>
            </a:extLst>
          </p:cNvPr>
          <p:cNvGrpSpPr/>
          <p:nvPr/>
        </p:nvGrpSpPr>
        <p:grpSpPr>
          <a:xfrm>
            <a:off x="468837" y="1895581"/>
            <a:ext cx="5627163" cy="4554029"/>
            <a:chOff x="483409" y="2112150"/>
            <a:chExt cx="5627163" cy="4554029"/>
          </a:xfrm>
        </p:grpSpPr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A06ACD35-63A4-0D37-2CE2-28DA220E41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39" r="7702"/>
            <a:stretch/>
          </p:blipFill>
          <p:spPr>
            <a:xfrm>
              <a:off x="483409" y="2112150"/>
              <a:ext cx="5627163" cy="4554029"/>
            </a:xfrm>
            <a:prstGeom prst="rect">
              <a:avLst/>
            </a:prstGeom>
          </p:spPr>
        </p:pic>
        <p:pic>
          <p:nvPicPr>
            <p:cNvPr id="7" name="Picture 6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7A562C2B-3A3A-01A6-D12D-8812EC74B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3588026" y="4676091"/>
              <a:ext cx="327991" cy="113258"/>
            </a:xfrm>
            <a:prstGeom prst="rect">
              <a:avLst/>
            </a:prstGeom>
          </p:spPr>
        </p:pic>
        <p:pic>
          <p:nvPicPr>
            <p:cNvPr id="11" name="Picture 10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333ED1B6-A238-99D6-2CCB-E1B5001EB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3564835" y="4771862"/>
              <a:ext cx="327991" cy="113258"/>
            </a:xfrm>
            <a:prstGeom prst="rect">
              <a:avLst/>
            </a:prstGeom>
          </p:spPr>
        </p:pic>
        <p:pic>
          <p:nvPicPr>
            <p:cNvPr id="12" name="Picture 11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B52731A9-EE6A-90C0-F0B4-0317C5C70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3801489" y="4732626"/>
              <a:ext cx="327991" cy="113258"/>
            </a:xfrm>
            <a:prstGeom prst="rect">
              <a:avLst/>
            </a:prstGeom>
          </p:spPr>
        </p:pic>
        <p:pic>
          <p:nvPicPr>
            <p:cNvPr id="13" name="Picture 12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BDD556F5-AC71-34F1-3D1C-9CCD2109E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3801488" y="4828491"/>
              <a:ext cx="327991" cy="113258"/>
            </a:xfrm>
            <a:prstGeom prst="rect">
              <a:avLst/>
            </a:prstGeom>
          </p:spPr>
        </p:pic>
        <p:pic>
          <p:nvPicPr>
            <p:cNvPr id="14" name="Picture 13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DC90A5B6-23BF-B205-D563-FBFD0A487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3576430" y="4860380"/>
              <a:ext cx="327991" cy="113258"/>
            </a:xfrm>
            <a:prstGeom prst="rect">
              <a:avLst/>
            </a:prstGeom>
          </p:spPr>
        </p:pic>
        <p:pic>
          <p:nvPicPr>
            <p:cNvPr id="15" name="Picture 14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5262A656-6564-6ECA-2D4A-D96452367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3801488" y="4569690"/>
              <a:ext cx="327991" cy="113258"/>
            </a:xfrm>
            <a:prstGeom prst="rect">
              <a:avLst/>
            </a:prstGeom>
          </p:spPr>
        </p:pic>
        <p:pic>
          <p:nvPicPr>
            <p:cNvPr id="16" name="Picture 15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8FA17438-3579-5C46-FF17-20ACBE364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4472056" y="3685491"/>
              <a:ext cx="327991" cy="113258"/>
            </a:xfrm>
            <a:prstGeom prst="rect">
              <a:avLst/>
            </a:prstGeom>
          </p:spPr>
        </p:pic>
        <p:pic>
          <p:nvPicPr>
            <p:cNvPr id="17" name="Picture 16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58DAD415-252A-74FA-D976-3B1ABC0AB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4679505" y="3589720"/>
              <a:ext cx="327991" cy="113258"/>
            </a:xfrm>
            <a:prstGeom prst="rect">
              <a:avLst/>
            </a:prstGeom>
          </p:spPr>
        </p:pic>
        <p:pic>
          <p:nvPicPr>
            <p:cNvPr id="18" name="Picture 17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AA4A63CA-40A3-BFC1-1F91-3F1EE3BD2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5231043" y="5303488"/>
              <a:ext cx="327991" cy="113258"/>
            </a:xfrm>
            <a:prstGeom prst="rect">
              <a:avLst/>
            </a:prstGeom>
          </p:spPr>
        </p:pic>
        <p:pic>
          <p:nvPicPr>
            <p:cNvPr id="19" name="Picture 18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097B087B-5EC2-CEE2-397A-5FDD31821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5141224" y="5196398"/>
              <a:ext cx="327991" cy="113258"/>
            </a:xfrm>
            <a:prstGeom prst="rect">
              <a:avLst/>
            </a:prstGeom>
          </p:spPr>
        </p:pic>
        <p:pic>
          <p:nvPicPr>
            <p:cNvPr id="20" name="Picture 19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7122B264-7A11-75AE-286E-DC163FB6D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3740426" y="4828491"/>
              <a:ext cx="327991" cy="113258"/>
            </a:xfrm>
            <a:prstGeom prst="rect">
              <a:avLst/>
            </a:prstGeom>
          </p:spPr>
        </p:pic>
        <p:pic>
          <p:nvPicPr>
            <p:cNvPr id="21" name="Picture 20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5C2367AE-0A02-2CE8-9A56-6325CD590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5371103" y="5229062"/>
              <a:ext cx="327991" cy="113258"/>
            </a:xfrm>
            <a:prstGeom prst="rect">
              <a:avLst/>
            </a:prstGeom>
          </p:spPr>
        </p:pic>
        <p:pic>
          <p:nvPicPr>
            <p:cNvPr id="22" name="Picture 21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252C8CEE-FD9B-6912-F2C1-AF72A1190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5207107" y="5397081"/>
              <a:ext cx="327991" cy="113258"/>
            </a:xfrm>
            <a:prstGeom prst="rect">
              <a:avLst/>
            </a:prstGeom>
          </p:spPr>
        </p:pic>
        <p:pic>
          <p:nvPicPr>
            <p:cNvPr id="23" name="Picture 22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09FD0AD5-0B22-F6D7-45F2-B2380D5A7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3848018" y="5432635"/>
              <a:ext cx="327991" cy="113258"/>
            </a:xfrm>
            <a:prstGeom prst="rect">
              <a:avLst/>
            </a:prstGeom>
          </p:spPr>
        </p:pic>
        <p:pic>
          <p:nvPicPr>
            <p:cNvPr id="24" name="Picture 23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E28048D5-8474-CE2E-A4F8-9A09E50C6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3182388" y="5385460"/>
              <a:ext cx="327991" cy="113258"/>
            </a:xfrm>
            <a:prstGeom prst="rect">
              <a:avLst/>
            </a:prstGeom>
          </p:spPr>
        </p:pic>
        <p:pic>
          <p:nvPicPr>
            <p:cNvPr id="25" name="Picture 24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C4C3345F-358B-0ACE-6FDF-6081860BA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5447303" y="3930934"/>
              <a:ext cx="327991" cy="113258"/>
            </a:xfrm>
            <a:prstGeom prst="rect">
              <a:avLst/>
            </a:prstGeom>
          </p:spPr>
        </p:pic>
        <p:pic>
          <p:nvPicPr>
            <p:cNvPr id="26" name="Picture 25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E66FC053-C609-911D-9FF8-6567C9832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3685568" y="4017675"/>
              <a:ext cx="327991" cy="113258"/>
            </a:xfrm>
            <a:prstGeom prst="rect">
              <a:avLst/>
            </a:prstGeom>
          </p:spPr>
        </p:pic>
        <p:pic>
          <p:nvPicPr>
            <p:cNvPr id="27" name="Picture 26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73879A88-4095-1619-02F1-29F03FB34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4181199" y="4417349"/>
              <a:ext cx="327991" cy="113258"/>
            </a:xfrm>
            <a:prstGeom prst="rect">
              <a:avLst/>
            </a:prstGeom>
          </p:spPr>
        </p:pic>
        <p:pic>
          <p:nvPicPr>
            <p:cNvPr id="28" name="Picture 27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015F8078-3B24-6340-17B8-E7F97D237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4345194" y="4343422"/>
              <a:ext cx="327991" cy="113258"/>
            </a:xfrm>
            <a:prstGeom prst="rect">
              <a:avLst/>
            </a:prstGeom>
          </p:spPr>
        </p:pic>
        <p:pic>
          <p:nvPicPr>
            <p:cNvPr id="29" name="Picture 28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94365627-4457-C28E-F318-35CF2196F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4125444" y="4344262"/>
              <a:ext cx="327991" cy="113258"/>
            </a:xfrm>
            <a:prstGeom prst="rect">
              <a:avLst/>
            </a:prstGeom>
          </p:spPr>
        </p:pic>
        <p:pic>
          <p:nvPicPr>
            <p:cNvPr id="30" name="Picture 29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B9341AAB-FEF6-D793-D2F3-E003AE5E1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2805004" y="5787704"/>
              <a:ext cx="327991" cy="113258"/>
            </a:xfrm>
            <a:prstGeom prst="rect">
              <a:avLst/>
            </a:prstGeom>
          </p:spPr>
        </p:pic>
        <p:pic>
          <p:nvPicPr>
            <p:cNvPr id="31" name="Picture 30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233DB752-67D4-67C1-827E-5D3B082F8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2071646" y="6344240"/>
              <a:ext cx="327991" cy="113258"/>
            </a:xfrm>
            <a:prstGeom prst="rect">
              <a:avLst/>
            </a:prstGeom>
          </p:spPr>
        </p:pic>
        <p:pic>
          <p:nvPicPr>
            <p:cNvPr id="32" name="Picture 31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B02D37FE-BC6D-0C99-AD8B-B464E853B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4312786" y="4937218"/>
              <a:ext cx="327991" cy="113258"/>
            </a:xfrm>
            <a:prstGeom prst="rect">
              <a:avLst/>
            </a:prstGeom>
          </p:spPr>
        </p:pic>
        <p:pic>
          <p:nvPicPr>
            <p:cNvPr id="33" name="Picture 32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43656984-EF1D-7576-5D8C-7F9EA0F7B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4289439" y="4063033"/>
              <a:ext cx="327991" cy="113258"/>
            </a:xfrm>
            <a:prstGeom prst="rect">
              <a:avLst/>
            </a:prstGeom>
          </p:spPr>
        </p:pic>
        <p:pic>
          <p:nvPicPr>
            <p:cNvPr id="34" name="Picture 33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A86C6B0E-FF85-2F60-714C-D11B64A4F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3579351" y="4470397"/>
              <a:ext cx="327991" cy="113258"/>
            </a:xfrm>
            <a:prstGeom prst="rect">
              <a:avLst/>
            </a:prstGeom>
          </p:spPr>
        </p:pic>
        <p:pic>
          <p:nvPicPr>
            <p:cNvPr id="35" name="Picture 34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D9101145-D829-CB15-EFEA-2212B38FF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3793810" y="4310921"/>
              <a:ext cx="327991" cy="113258"/>
            </a:xfrm>
            <a:prstGeom prst="rect">
              <a:avLst/>
            </a:prstGeom>
          </p:spPr>
        </p:pic>
        <p:pic>
          <p:nvPicPr>
            <p:cNvPr id="36" name="Picture 35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B73DE3EC-54D2-7F97-2CBF-C3BE8F483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5356310" y="5050476"/>
              <a:ext cx="327991" cy="113258"/>
            </a:xfrm>
            <a:prstGeom prst="rect">
              <a:avLst/>
            </a:prstGeom>
          </p:spPr>
        </p:pic>
        <p:pic>
          <p:nvPicPr>
            <p:cNvPr id="37" name="Picture 36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4894427D-EEFB-B19B-3B35-3A8CB60D6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5371103" y="4803751"/>
              <a:ext cx="327991" cy="113258"/>
            </a:xfrm>
            <a:prstGeom prst="rect">
              <a:avLst/>
            </a:prstGeom>
          </p:spPr>
        </p:pic>
        <p:pic>
          <p:nvPicPr>
            <p:cNvPr id="38" name="Picture 37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4E754ABD-CAF8-D428-E758-F3160AF16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4665772" y="5477233"/>
              <a:ext cx="327991" cy="113258"/>
            </a:xfrm>
            <a:prstGeom prst="rect">
              <a:avLst/>
            </a:prstGeom>
          </p:spPr>
        </p:pic>
        <p:pic>
          <p:nvPicPr>
            <p:cNvPr id="39" name="Picture 38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C80FE62E-439E-67C1-A123-9DA9A6126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4502426" y="5340442"/>
              <a:ext cx="327991" cy="113258"/>
            </a:xfrm>
            <a:prstGeom prst="rect">
              <a:avLst/>
            </a:prstGeom>
          </p:spPr>
        </p:pic>
        <p:pic>
          <p:nvPicPr>
            <p:cNvPr id="40" name="Picture 39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52ACA850-A832-A051-9691-D46D9E12D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4350026" y="5438091"/>
              <a:ext cx="327991" cy="113258"/>
            </a:xfrm>
            <a:prstGeom prst="rect">
              <a:avLst/>
            </a:prstGeom>
          </p:spPr>
        </p:pic>
        <p:pic>
          <p:nvPicPr>
            <p:cNvPr id="41" name="Picture 40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FCA800BE-2976-09CD-2B44-7E6856A40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4502426" y="5590491"/>
              <a:ext cx="327991" cy="113258"/>
            </a:xfrm>
            <a:prstGeom prst="rect">
              <a:avLst/>
            </a:prstGeom>
          </p:spPr>
        </p:pic>
        <p:pic>
          <p:nvPicPr>
            <p:cNvPr id="42" name="Picture 41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9D982E16-B60F-BABB-BA79-DDAE038CB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4844962" y="5324492"/>
              <a:ext cx="327991" cy="11325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1EBD6-5BDB-1AD9-9CB3-E74D85AFFF4E}"/>
              </a:ext>
            </a:extLst>
          </p:cNvPr>
          <p:cNvGrpSpPr/>
          <p:nvPr/>
        </p:nvGrpSpPr>
        <p:grpSpPr>
          <a:xfrm>
            <a:off x="6072132" y="1895581"/>
            <a:ext cx="5627163" cy="4554029"/>
            <a:chOff x="483409" y="2112150"/>
            <a:chExt cx="5627163" cy="4554029"/>
          </a:xfrm>
        </p:grpSpPr>
        <p:pic>
          <p:nvPicPr>
            <p:cNvPr id="44" name="Picture 43" descr="Diagram&#10;&#10;Description automatically generated">
              <a:extLst>
                <a:ext uri="{FF2B5EF4-FFF2-40B4-BE49-F238E27FC236}">
                  <a16:creationId xmlns:a16="http://schemas.microsoft.com/office/drawing/2014/main" id="{EA65FCB2-55A7-D370-A0C1-1D83C0374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39" r="7702"/>
            <a:stretch/>
          </p:blipFill>
          <p:spPr>
            <a:xfrm>
              <a:off x="483409" y="2112150"/>
              <a:ext cx="5627163" cy="4554029"/>
            </a:xfrm>
            <a:prstGeom prst="rect">
              <a:avLst/>
            </a:prstGeom>
          </p:spPr>
        </p:pic>
        <p:pic>
          <p:nvPicPr>
            <p:cNvPr id="45" name="Picture 44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96A06650-0B97-F32C-0618-8AB16351B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3588026" y="4676091"/>
              <a:ext cx="327991" cy="113258"/>
            </a:xfrm>
            <a:prstGeom prst="rect">
              <a:avLst/>
            </a:prstGeom>
          </p:spPr>
        </p:pic>
        <p:pic>
          <p:nvPicPr>
            <p:cNvPr id="46" name="Picture 45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C5083D57-D493-F2FE-668E-61DF21AB4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3564835" y="4771862"/>
              <a:ext cx="327991" cy="113258"/>
            </a:xfrm>
            <a:prstGeom prst="rect">
              <a:avLst/>
            </a:prstGeom>
          </p:spPr>
        </p:pic>
        <p:pic>
          <p:nvPicPr>
            <p:cNvPr id="47" name="Picture 46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63EAFEFA-8928-66AD-B645-ECB9C93F3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3801489" y="4732626"/>
              <a:ext cx="327991" cy="113258"/>
            </a:xfrm>
            <a:prstGeom prst="rect">
              <a:avLst/>
            </a:prstGeom>
          </p:spPr>
        </p:pic>
        <p:pic>
          <p:nvPicPr>
            <p:cNvPr id="48" name="Picture 47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D241CB7C-A5DE-E587-CDB6-9183C4F2D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3801488" y="4828491"/>
              <a:ext cx="327991" cy="113258"/>
            </a:xfrm>
            <a:prstGeom prst="rect">
              <a:avLst/>
            </a:prstGeom>
          </p:spPr>
        </p:pic>
        <p:pic>
          <p:nvPicPr>
            <p:cNvPr id="49" name="Picture 48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C77F66DD-04EC-16D1-5E9C-FD68AF847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3576430" y="4860380"/>
              <a:ext cx="327991" cy="113258"/>
            </a:xfrm>
            <a:prstGeom prst="rect">
              <a:avLst/>
            </a:prstGeom>
          </p:spPr>
        </p:pic>
        <p:pic>
          <p:nvPicPr>
            <p:cNvPr id="50" name="Picture 49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2D6E96FA-3398-6F96-BA83-F99FD1322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3801488" y="4569690"/>
              <a:ext cx="327991" cy="113258"/>
            </a:xfrm>
            <a:prstGeom prst="rect">
              <a:avLst/>
            </a:prstGeom>
          </p:spPr>
        </p:pic>
        <p:pic>
          <p:nvPicPr>
            <p:cNvPr id="51" name="Picture 50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07E6D4B4-CADE-660C-5BFD-41D6723C7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4472056" y="3685491"/>
              <a:ext cx="327991" cy="113258"/>
            </a:xfrm>
            <a:prstGeom prst="rect">
              <a:avLst/>
            </a:prstGeom>
          </p:spPr>
        </p:pic>
        <p:pic>
          <p:nvPicPr>
            <p:cNvPr id="52" name="Picture 51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92B0BB0D-3FA2-5B7A-CA54-365E75522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4679505" y="3589720"/>
              <a:ext cx="327991" cy="113258"/>
            </a:xfrm>
            <a:prstGeom prst="rect">
              <a:avLst/>
            </a:prstGeom>
          </p:spPr>
        </p:pic>
        <p:pic>
          <p:nvPicPr>
            <p:cNvPr id="53" name="Picture 52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1BB216DB-455F-1BAF-0285-33F16DEAC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5231043" y="5303488"/>
              <a:ext cx="327991" cy="113258"/>
            </a:xfrm>
            <a:prstGeom prst="rect">
              <a:avLst/>
            </a:prstGeom>
          </p:spPr>
        </p:pic>
        <p:pic>
          <p:nvPicPr>
            <p:cNvPr id="54" name="Picture 53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EB251D91-A7B0-EEB6-5819-88146E544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5141224" y="5196398"/>
              <a:ext cx="327991" cy="113258"/>
            </a:xfrm>
            <a:prstGeom prst="rect">
              <a:avLst/>
            </a:prstGeom>
          </p:spPr>
        </p:pic>
        <p:pic>
          <p:nvPicPr>
            <p:cNvPr id="55" name="Picture 54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5BF62155-E84D-5E5B-E982-C2A82499E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3740426" y="4828491"/>
              <a:ext cx="327991" cy="113258"/>
            </a:xfrm>
            <a:prstGeom prst="rect">
              <a:avLst/>
            </a:prstGeom>
          </p:spPr>
        </p:pic>
        <p:pic>
          <p:nvPicPr>
            <p:cNvPr id="56" name="Picture 55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AF8F1056-235A-54F8-0ED2-750E091F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5371103" y="5229062"/>
              <a:ext cx="327991" cy="113258"/>
            </a:xfrm>
            <a:prstGeom prst="rect">
              <a:avLst/>
            </a:prstGeom>
          </p:spPr>
        </p:pic>
        <p:pic>
          <p:nvPicPr>
            <p:cNvPr id="57" name="Picture 56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6543EFA5-6A5E-9E15-54A0-DD0469186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5207107" y="5397081"/>
              <a:ext cx="327991" cy="113258"/>
            </a:xfrm>
            <a:prstGeom prst="rect">
              <a:avLst/>
            </a:prstGeom>
          </p:spPr>
        </p:pic>
        <p:pic>
          <p:nvPicPr>
            <p:cNvPr id="58" name="Picture 57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CD2324E5-1DCF-3377-30F9-E513C9CFC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3848018" y="5432635"/>
              <a:ext cx="327991" cy="113258"/>
            </a:xfrm>
            <a:prstGeom prst="rect">
              <a:avLst/>
            </a:prstGeom>
          </p:spPr>
        </p:pic>
        <p:pic>
          <p:nvPicPr>
            <p:cNvPr id="59" name="Picture 58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152C97DF-7271-8171-2497-7B9392263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3182388" y="5385460"/>
              <a:ext cx="327991" cy="113258"/>
            </a:xfrm>
            <a:prstGeom prst="rect">
              <a:avLst/>
            </a:prstGeom>
          </p:spPr>
        </p:pic>
        <p:pic>
          <p:nvPicPr>
            <p:cNvPr id="60" name="Picture 59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471D0699-4AFF-9804-614C-D90572B14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5447303" y="3930934"/>
              <a:ext cx="327991" cy="113258"/>
            </a:xfrm>
            <a:prstGeom prst="rect">
              <a:avLst/>
            </a:prstGeom>
          </p:spPr>
        </p:pic>
        <p:pic>
          <p:nvPicPr>
            <p:cNvPr id="61" name="Picture 60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45DDCE76-C75A-AD35-6C5F-33CBAD7A0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3685568" y="4017675"/>
              <a:ext cx="327991" cy="113258"/>
            </a:xfrm>
            <a:prstGeom prst="rect">
              <a:avLst/>
            </a:prstGeom>
          </p:spPr>
        </p:pic>
        <p:pic>
          <p:nvPicPr>
            <p:cNvPr id="62" name="Picture 61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42366D2F-8E1C-22C7-258A-69FA78D5D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4181199" y="4417349"/>
              <a:ext cx="327991" cy="113258"/>
            </a:xfrm>
            <a:prstGeom prst="rect">
              <a:avLst/>
            </a:prstGeom>
          </p:spPr>
        </p:pic>
        <p:pic>
          <p:nvPicPr>
            <p:cNvPr id="63" name="Picture 62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72E17A9C-241B-AC68-B899-629CDFF03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4345194" y="4343422"/>
              <a:ext cx="327991" cy="113258"/>
            </a:xfrm>
            <a:prstGeom prst="rect">
              <a:avLst/>
            </a:prstGeom>
          </p:spPr>
        </p:pic>
        <p:pic>
          <p:nvPicPr>
            <p:cNvPr id="64" name="Picture 63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BAFE8CBD-17E9-1AC2-EE1A-3AA8C0A4C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4125444" y="4344262"/>
              <a:ext cx="327991" cy="113258"/>
            </a:xfrm>
            <a:prstGeom prst="rect">
              <a:avLst/>
            </a:prstGeom>
          </p:spPr>
        </p:pic>
        <p:pic>
          <p:nvPicPr>
            <p:cNvPr id="65" name="Picture 64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308839F5-B853-2C06-FE67-C6BC2AB75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2805004" y="5787704"/>
              <a:ext cx="327991" cy="113258"/>
            </a:xfrm>
            <a:prstGeom prst="rect">
              <a:avLst/>
            </a:prstGeom>
          </p:spPr>
        </p:pic>
        <p:pic>
          <p:nvPicPr>
            <p:cNvPr id="66" name="Picture 65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759DE62E-52FE-510A-3679-A415D7629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2071646" y="6344240"/>
              <a:ext cx="327991" cy="113258"/>
            </a:xfrm>
            <a:prstGeom prst="rect">
              <a:avLst/>
            </a:prstGeom>
          </p:spPr>
        </p:pic>
        <p:pic>
          <p:nvPicPr>
            <p:cNvPr id="67" name="Picture 66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1A2420A4-E34C-B694-F3AC-8EE347D3A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4312786" y="4937218"/>
              <a:ext cx="327991" cy="113258"/>
            </a:xfrm>
            <a:prstGeom prst="rect">
              <a:avLst/>
            </a:prstGeom>
          </p:spPr>
        </p:pic>
        <p:pic>
          <p:nvPicPr>
            <p:cNvPr id="68" name="Picture 67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3E338663-28B5-9F6C-4476-FB71F0B49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4289439" y="4063033"/>
              <a:ext cx="327991" cy="113258"/>
            </a:xfrm>
            <a:prstGeom prst="rect">
              <a:avLst/>
            </a:prstGeom>
          </p:spPr>
        </p:pic>
        <p:pic>
          <p:nvPicPr>
            <p:cNvPr id="69" name="Picture 68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1B596389-B19B-3D0E-EDDD-5CA831319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3579351" y="4470397"/>
              <a:ext cx="327991" cy="113258"/>
            </a:xfrm>
            <a:prstGeom prst="rect">
              <a:avLst/>
            </a:prstGeom>
          </p:spPr>
        </p:pic>
        <p:pic>
          <p:nvPicPr>
            <p:cNvPr id="70" name="Picture 69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0C64B95F-ABBC-4AF9-A371-390038C13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3793810" y="4310921"/>
              <a:ext cx="327991" cy="113258"/>
            </a:xfrm>
            <a:prstGeom prst="rect">
              <a:avLst/>
            </a:prstGeom>
          </p:spPr>
        </p:pic>
        <p:pic>
          <p:nvPicPr>
            <p:cNvPr id="71" name="Picture 70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BC271291-6224-E6B8-80DA-9359AED3E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5356310" y="5050476"/>
              <a:ext cx="327991" cy="113258"/>
            </a:xfrm>
            <a:prstGeom prst="rect">
              <a:avLst/>
            </a:prstGeom>
          </p:spPr>
        </p:pic>
        <p:pic>
          <p:nvPicPr>
            <p:cNvPr id="72" name="Picture 71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1E5195E7-F9DF-04A6-BC8F-91BE09789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5371103" y="4803751"/>
              <a:ext cx="327991" cy="113258"/>
            </a:xfrm>
            <a:prstGeom prst="rect">
              <a:avLst/>
            </a:prstGeom>
          </p:spPr>
        </p:pic>
        <p:pic>
          <p:nvPicPr>
            <p:cNvPr id="73" name="Picture 72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702CBA72-17C4-4698-B968-DD46E2E10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4665772" y="5477233"/>
              <a:ext cx="327991" cy="113258"/>
            </a:xfrm>
            <a:prstGeom prst="rect">
              <a:avLst/>
            </a:prstGeom>
          </p:spPr>
        </p:pic>
        <p:pic>
          <p:nvPicPr>
            <p:cNvPr id="74" name="Picture 73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B1B8BB5C-55D9-33B3-4BB5-452000EE4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4502426" y="5340442"/>
              <a:ext cx="327991" cy="113258"/>
            </a:xfrm>
            <a:prstGeom prst="rect">
              <a:avLst/>
            </a:prstGeom>
          </p:spPr>
        </p:pic>
        <p:pic>
          <p:nvPicPr>
            <p:cNvPr id="75" name="Picture 74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8BFDC312-1091-31B4-38DA-1CC68F4A9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4350026" y="5438091"/>
              <a:ext cx="327991" cy="113258"/>
            </a:xfrm>
            <a:prstGeom prst="rect">
              <a:avLst/>
            </a:prstGeom>
          </p:spPr>
        </p:pic>
        <p:pic>
          <p:nvPicPr>
            <p:cNvPr id="76" name="Picture 75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4D0517FC-B971-A4B3-F706-18FC1F6CB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4502426" y="5590491"/>
              <a:ext cx="327991" cy="113258"/>
            </a:xfrm>
            <a:prstGeom prst="rect">
              <a:avLst/>
            </a:prstGeom>
          </p:spPr>
        </p:pic>
        <p:pic>
          <p:nvPicPr>
            <p:cNvPr id="77" name="Picture 76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875636F8-A973-4D04-7149-A210600D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 flipH="1">
              <a:off x="4844962" y="5324492"/>
              <a:ext cx="327991" cy="113258"/>
            </a:xfrm>
            <a:prstGeom prst="rect">
              <a:avLst/>
            </a:prstGeom>
          </p:spPr>
        </p:pic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C339D976-0613-9139-D249-C5F01C5E6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179" y="4093642"/>
            <a:ext cx="738482" cy="36777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61D332F-4357-8DFD-7239-437BF6C5A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164" y="4357122"/>
            <a:ext cx="738482" cy="34792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50792EC-1279-1A2E-2170-D3DEFB9E5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979" y="4993153"/>
            <a:ext cx="738482" cy="367770"/>
          </a:xfrm>
          <a:prstGeom prst="rect">
            <a:avLst/>
          </a:prstGeom>
        </p:spPr>
      </p:pic>
      <p:pic>
        <p:nvPicPr>
          <p:cNvPr id="81" name="Picture 80" descr="Diagram&#10;&#10;Description automatically generated">
            <a:extLst>
              <a:ext uri="{FF2B5EF4-FFF2-40B4-BE49-F238E27FC236}">
                <a16:creationId xmlns:a16="http://schemas.microsoft.com/office/drawing/2014/main" id="{7D731F31-8035-2F29-6828-D589C7FD5E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73571" y="3342742"/>
            <a:ext cx="702239" cy="427511"/>
          </a:xfrm>
          <a:prstGeom prst="rect">
            <a:avLst/>
          </a:prstGeom>
        </p:spPr>
      </p:pic>
      <p:pic>
        <p:nvPicPr>
          <p:cNvPr id="82" name="Picture 81" descr="Diagram&#10;&#10;Description automatically generated">
            <a:extLst>
              <a:ext uri="{FF2B5EF4-FFF2-40B4-BE49-F238E27FC236}">
                <a16:creationId xmlns:a16="http://schemas.microsoft.com/office/drawing/2014/main" id="{1BD56806-E1FB-59C4-5AB3-71B12A904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01045" y="3971220"/>
            <a:ext cx="702239" cy="427511"/>
          </a:xfrm>
          <a:prstGeom prst="rect">
            <a:avLst/>
          </a:prstGeom>
        </p:spPr>
      </p:pic>
      <p:pic>
        <p:nvPicPr>
          <p:cNvPr id="83" name="Picture 82" descr="Diagram&#10;&#10;Description automatically generated">
            <a:extLst>
              <a:ext uri="{FF2B5EF4-FFF2-40B4-BE49-F238E27FC236}">
                <a16:creationId xmlns:a16="http://schemas.microsoft.com/office/drawing/2014/main" id="{9046CCCA-7AFA-F851-C57F-7074DC5AB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71851" y="4330043"/>
            <a:ext cx="702239" cy="427511"/>
          </a:xfrm>
          <a:prstGeom prst="rect">
            <a:avLst/>
          </a:prstGeom>
        </p:spPr>
      </p:pic>
      <p:pic>
        <p:nvPicPr>
          <p:cNvPr id="84" name="Picture 83" descr="Diagram&#10;&#10;Description automatically generated">
            <a:extLst>
              <a:ext uri="{FF2B5EF4-FFF2-40B4-BE49-F238E27FC236}">
                <a16:creationId xmlns:a16="http://schemas.microsoft.com/office/drawing/2014/main" id="{9A0DDC11-E1B2-9A9C-E599-998EB29B98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586" y="5226793"/>
            <a:ext cx="702239" cy="427511"/>
          </a:xfrm>
          <a:prstGeom prst="rect">
            <a:avLst/>
          </a:prstGeom>
        </p:spPr>
      </p:pic>
      <p:pic>
        <p:nvPicPr>
          <p:cNvPr id="85" name="Picture 84" descr="Diagram&#10;&#10;Description automatically generated">
            <a:extLst>
              <a:ext uri="{FF2B5EF4-FFF2-40B4-BE49-F238E27FC236}">
                <a16:creationId xmlns:a16="http://schemas.microsoft.com/office/drawing/2014/main" id="{EFB045B1-9A4D-35CA-6234-C8681A60CE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40671" y="5571135"/>
            <a:ext cx="702239" cy="427511"/>
          </a:xfrm>
          <a:prstGeom prst="rect">
            <a:avLst/>
          </a:prstGeom>
        </p:spPr>
      </p:pic>
      <p:pic>
        <p:nvPicPr>
          <p:cNvPr id="86" name="Picture 85" descr="Chart, line chart&#10;&#10;Description automatically generated">
            <a:extLst>
              <a:ext uri="{FF2B5EF4-FFF2-40B4-BE49-F238E27FC236}">
                <a16:creationId xmlns:a16="http://schemas.microsoft.com/office/drawing/2014/main" id="{2A2F2AD9-C30A-4AB6-D2B5-2841F3CC5C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116" y="1168587"/>
            <a:ext cx="5608179" cy="1533846"/>
          </a:xfrm>
          <a:prstGeom prst="rect">
            <a:avLst/>
          </a:prstGeom>
        </p:spPr>
      </p:pic>
      <p:pic>
        <p:nvPicPr>
          <p:cNvPr id="87" name="Picture 86" descr="Chart, line chart&#10;&#10;Description automatically generated">
            <a:extLst>
              <a:ext uri="{FF2B5EF4-FFF2-40B4-BE49-F238E27FC236}">
                <a16:creationId xmlns:a16="http://schemas.microsoft.com/office/drawing/2014/main" id="{1ED3AE11-8987-220D-5FF7-CA31C628DB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721" y="1168008"/>
            <a:ext cx="5608571" cy="15420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B22654-D6FD-2D63-4D8A-8BD4BDC74CD9}"/>
              </a:ext>
            </a:extLst>
          </p:cNvPr>
          <p:cNvSpPr/>
          <p:nvPr/>
        </p:nvSpPr>
        <p:spPr>
          <a:xfrm>
            <a:off x="0" y="0"/>
            <a:ext cx="12192000" cy="8341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CA2FFFA-D58E-C3C6-43AE-E1FBEB912DC5}"/>
              </a:ext>
            </a:extLst>
          </p:cNvPr>
          <p:cNvSpPr txBox="1">
            <a:spLocks/>
          </p:cNvSpPr>
          <p:nvPr/>
        </p:nvSpPr>
        <p:spPr>
          <a:xfrm>
            <a:off x="192505" y="0"/>
            <a:ext cx="11161295" cy="816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Spatial density perceptions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171DA3F-17BC-9F42-91B7-C5021DD66811}"/>
              </a:ext>
            </a:extLst>
          </p:cNvPr>
          <p:cNvSpPr txBox="1"/>
          <p:nvPr/>
        </p:nvSpPr>
        <p:spPr>
          <a:xfrm>
            <a:off x="1202793" y="3642957"/>
            <a:ext cx="201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Commercial Fishing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32C262C-91C4-DA62-4788-20BE43DC9347}"/>
              </a:ext>
            </a:extLst>
          </p:cNvPr>
          <p:cNvSpPr txBox="1"/>
          <p:nvPr/>
        </p:nvSpPr>
        <p:spPr>
          <a:xfrm>
            <a:off x="6857645" y="3702891"/>
            <a:ext cx="2131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Fishery-independent</a:t>
            </a:r>
          </a:p>
          <a:p>
            <a:pPr algn="ctr"/>
            <a:r>
              <a:rPr lang="en-US" dirty="0"/>
              <a:t>surveys</a:t>
            </a:r>
          </a:p>
        </p:txBody>
      </p:sp>
    </p:spTree>
    <p:extLst>
      <p:ext uri="{BB962C8B-B14F-4D97-AF65-F5344CB8AC3E}">
        <p14:creationId xmlns:p14="http://schemas.microsoft.com/office/powerpoint/2010/main" val="428938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A10381-944F-6535-4ED2-EDFC07CF4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616062"/>
            <a:ext cx="10331449" cy="2817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2221EE-45FB-2056-65FF-1DCD6D725E21}"/>
              </a:ext>
            </a:extLst>
          </p:cNvPr>
          <p:cNvSpPr txBox="1"/>
          <p:nvPr/>
        </p:nvSpPr>
        <p:spPr>
          <a:xfrm>
            <a:off x="3975100" y="23776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D5B19F-96AA-06D9-125B-345C2D10F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36" r="100000">
                        <a14:backgroundMark x1="12560" y1="68016" x2="35294" y2="64777"/>
                        <a14:backgroundMark x1="38315" y1="50202" x2="50397" y2="77328"/>
                        <a14:backgroundMark x1="51033" y1="45749" x2="69952" y2="46154"/>
                        <a14:backgroundMark x1="37997" y1="40486" x2="51033" y2="40891"/>
                        <a14:backgroundMark x1="50715" y1="72470" x2="60095" y2="72065"/>
                        <a14:backgroundMark x1="41812" y1="86640" x2="46741" y2="95951"/>
                        <a14:backgroundMark x1="61844" y1="99190" x2="79650" y2="95142"/>
                        <a14:backgroundMark x1="65978" y1="60324" x2="79809" y2="65182"/>
                        <a14:backgroundMark x1="79809" y1="65992" x2="97138" y2="74089"/>
                        <a14:backgroundMark x1="80604" y1="97976" x2="97774" y2="88664"/>
                        <a14:backgroundMark x1="51828" y1="60729" x2="55962" y2="64372"/>
                        <a14:backgroundMark x1="47218" y1="87854" x2="50238" y2="90688"/>
                        <a14:backgroundMark x1="37202" y1="39271" x2="50397" y2="40081"/>
                        <a14:backgroundMark x1="5087" y1="39271" x2="32114" y2="39271"/>
                        <a14:backgroundMark x1="4769" y1="45344" x2="5882" y2="90283"/>
                        <a14:backgroundMark x1="30684" y1="36032" x2="30684" y2="36032"/>
                        <a14:backgroundMark x1="32750" y1="35628" x2="32750" y2="35628"/>
                        <a14:backgroundMark x1="54690" y1="89879" x2="54690" y2="89879"/>
                        <a14:backgroundMark x1="56280" y1="99190" x2="59936" y2="98381"/>
                        <a14:backgroundMark x1="50079" y1="61538" x2="50079" y2="61538"/>
                        <a14:backgroundMark x1="49285" y1="60729" x2="49285" y2="60729"/>
                        <a14:backgroundMark x1="45787" y1="85830" x2="45787" y2="85830"/>
                        <a14:backgroundMark x1="45310" y1="85830" x2="45310" y2="85830"/>
                        <a14:backgroundMark x1="58347" y1="89474" x2="58347" y2="89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354" y="2869272"/>
            <a:ext cx="4686380" cy="168473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C069494-E1CF-81CD-A1F2-6264991E986C}"/>
              </a:ext>
            </a:extLst>
          </p:cNvPr>
          <p:cNvSpPr/>
          <p:nvPr/>
        </p:nvSpPr>
        <p:spPr>
          <a:xfrm>
            <a:off x="1036320" y="4554002"/>
            <a:ext cx="10359414" cy="88710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A picture containing indoor, fish, spiny-finned fish&#10;&#10;Description automatically generated">
            <a:extLst>
              <a:ext uri="{FF2B5EF4-FFF2-40B4-BE49-F238E27FC236}">
                <a16:creationId xmlns:a16="http://schemas.microsoft.com/office/drawing/2014/main" id="{FC14AACB-FA54-086F-3742-C4E6C2A6E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071" y="4197961"/>
            <a:ext cx="871970" cy="301099"/>
          </a:xfrm>
          <a:prstGeom prst="rect">
            <a:avLst/>
          </a:prstGeom>
        </p:spPr>
      </p:pic>
      <p:pic>
        <p:nvPicPr>
          <p:cNvPr id="43" name="Picture 42" descr="A picture containing indoor, fish, spiny-finned fish&#10;&#10;Description automatically generated">
            <a:extLst>
              <a:ext uri="{FF2B5EF4-FFF2-40B4-BE49-F238E27FC236}">
                <a16:creationId xmlns:a16="http://schemas.microsoft.com/office/drawing/2014/main" id="{1E2BE2BF-B09B-E39C-D7EB-C241FAD1F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3846" y="4197961"/>
            <a:ext cx="871970" cy="3010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42274A-8668-39DF-884A-333CCF194413}"/>
              </a:ext>
            </a:extLst>
          </p:cNvPr>
          <p:cNvSpPr/>
          <p:nvPr/>
        </p:nvSpPr>
        <p:spPr>
          <a:xfrm>
            <a:off x="0" y="0"/>
            <a:ext cx="12192000" cy="8341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63CEB6-3A3B-2AB7-71B8-9D2DB27BEE77}"/>
              </a:ext>
            </a:extLst>
          </p:cNvPr>
          <p:cNvSpPr txBox="1">
            <a:spLocks/>
          </p:cNvSpPr>
          <p:nvPr/>
        </p:nvSpPr>
        <p:spPr>
          <a:xfrm>
            <a:off x="192505" y="0"/>
            <a:ext cx="11161295" cy="816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Assessing cod abundance</a:t>
            </a:r>
          </a:p>
        </p:txBody>
      </p:sp>
    </p:spTree>
    <p:extLst>
      <p:ext uri="{BB962C8B-B14F-4D97-AF65-F5344CB8AC3E}">
        <p14:creationId xmlns:p14="http://schemas.microsoft.com/office/powerpoint/2010/main" val="283849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0186 L -0.45807 0.00024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04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79167E-6 2.22222E-6 L -0.25091 -0.0219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52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A10381-944F-6535-4ED2-EDFC07CF4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616062"/>
            <a:ext cx="10331449" cy="2817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2221EE-45FB-2056-65FF-1DCD6D725E21}"/>
              </a:ext>
            </a:extLst>
          </p:cNvPr>
          <p:cNvSpPr txBox="1"/>
          <p:nvPr/>
        </p:nvSpPr>
        <p:spPr>
          <a:xfrm>
            <a:off x="3975100" y="23776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D5B19F-96AA-06D9-125B-345C2D10F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36" r="100000">
                        <a14:backgroundMark x1="12560" y1="68016" x2="35294" y2="64777"/>
                        <a14:backgroundMark x1="38315" y1="50202" x2="50397" y2="77328"/>
                        <a14:backgroundMark x1="51033" y1="45749" x2="69952" y2="46154"/>
                        <a14:backgroundMark x1="37997" y1="40486" x2="51033" y2="40891"/>
                        <a14:backgroundMark x1="50715" y1="72470" x2="60095" y2="72065"/>
                        <a14:backgroundMark x1="41812" y1="86640" x2="46741" y2="95951"/>
                        <a14:backgroundMark x1="61844" y1="99190" x2="79650" y2="95142"/>
                        <a14:backgroundMark x1="65978" y1="60324" x2="79809" y2="65182"/>
                        <a14:backgroundMark x1="79809" y1="65992" x2="97138" y2="74089"/>
                        <a14:backgroundMark x1="80604" y1="97976" x2="97774" y2="88664"/>
                        <a14:backgroundMark x1="51828" y1="60729" x2="55962" y2="64372"/>
                        <a14:backgroundMark x1="47218" y1="87854" x2="50238" y2="90688"/>
                        <a14:backgroundMark x1="37202" y1="39271" x2="50397" y2="40081"/>
                        <a14:backgroundMark x1="5087" y1="39271" x2="32114" y2="39271"/>
                        <a14:backgroundMark x1="4769" y1="45344" x2="5882" y2="90283"/>
                        <a14:backgroundMark x1="30684" y1="36032" x2="30684" y2="36032"/>
                        <a14:backgroundMark x1="32750" y1="35628" x2="32750" y2="35628"/>
                        <a14:backgroundMark x1="54690" y1="89879" x2="54690" y2="89879"/>
                        <a14:backgroundMark x1="56280" y1="99190" x2="59936" y2="98381"/>
                        <a14:backgroundMark x1="50079" y1="61538" x2="50079" y2="61538"/>
                        <a14:backgroundMark x1="49285" y1="60729" x2="49285" y2="60729"/>
                        <a14:backgroundMark x1="45787" y1="85830" x2="45787" y2="85830"/>
                        <a14:backgroundMark x1="45310" y1="85830" x2="45310" y2="85830"/>
                        <a14:backgroundMark x1="58347" y1="89474" x2="58347" y2="89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354" y="2869272"/>
            <a:ext cx="4686380" cy="168473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C069494-E1CF-81CD-A1F2-6264991E986C}"/>
              </a:ext>
            </a:extLst>
          </p:cNvPr>
          <p:cNvSpPr/>
          <p:nvPr/>
        </p:nvSpPr>
        <p:spPr>
          <a:xfrm>
            <a:off x="1036320" y="4554002"/>
            <a:ext cx="10359414" cy="88710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indoor, fish, spiny-finned fish&#10;&#10;Description automatically generated">
            <a:extLst>
              <a:ext uri="{FF2B5EF4-FFF2-40B4-BE49-F238E27FC236}">
                <a16:creationId xmlns:a16="http://schemas.microsoft.com/office/drawing/2014/main" id="{B69CA854-595C-72A3-E6C3-1A3E8F829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071" y="4197961"/>
            <a:ext cx="871970" cy="3010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EEFF10-46F7-CAC9-8C96-5F7499CD58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110" y="3473321"/>
            <a:ext cx="3287834" cy="2137092"/>
          </a:xfrm>
          <a:prstGeom prst="rect">
            <a:avLst/>
          </a:prstGeom>
        </p:spPr>
      </p:pic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33D310FB-D6EB-B3BC-5672-EA6DEED70333}"/>
              </a:ext>
            </a:extLst>
          </p:cNvPr>
          <p:cNvSpPr/>
          <p:nvPr/>
        </p:nvSpPr>
        <p:spPr>
          <a:xfrm>
            <a:off x="5638800" y="3764628"/>
            <a:ext cx="914400" cy="914400"/>
          </a:xfrm>
          <a:prstGeom prst="noSmoking">
            <a:avLst/>
          </a:prstGeom>
          <a:solidFill>
            <a:srgbClr val="A206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A picture containing indoor, fish, spiny-finned fish&#10;&#10;Description automatically generated">
            <a:extLst>
              <a:ext uri="{FF2B5EF4-FFF2-40B4-BE49-F238E27FC236}">
                <a16:creationId xmlns:a16="http://schemas.microsoft.com/office/drawing/2014/main" id="{2DC7ACA0-CBCA-D917-4587-DB34C20CF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3846" y="4197961"/>
            <a:ext cx="871970" cy="3010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E75299-5A54-F417-CFC2-D41B319BF506}"/>
              </a:ext>
            </a:extLst>
          </p:cNvPr>
          <p:cNvSpPr/>
          <p:nvPr/>
        </p:nvSpPr>
        <p:spPr>
          <a:xfrm>
            <a:off x="0" y="0"/>
            <a:ext cx="12192000" cy="8341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C4A568-52B5-07C1-4A3F-42DDF63BED4D}"/>
              </a:ext>
            </a:extLst>
          </p:cNvPr>
          <p:cNvSpPr txBox="1">
            <a:spLocks/>
          </p:cNvSpPr>
          <p:nvPr/>
        </p:nvSpPr>
        <p:spPr>
          <a:xfrm>
            <a:off x="192505" y="0"/>
            <a:ext cx="11161295" cy="816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Assessing cod abundance</a:t>
            </a:r>
          </a:p>
        </p:txBody>
      </p:sp>
    </p:spTree>
    <p:extLst>
      <p:ext uri="{BB962C8B-B14F-4D97-AF65-F5344CB8AC3E}">
        <p14:creationId xmlns:p14="http://schemas.microsoft.com/office/powerpoint/2010/main" val="218055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0186 L -0.23581 -0.0004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97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2.22222E-6 L -0.09661 -0.0428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31" y="-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5226</TotalTime>
  <Words>574</Words>
  <Application>Microsoft Office PowerPoint</Application>
  <PresentationFormat>Widescreen</PresentationFormat>
  <Paragraphs>103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1_Office Theme</vt:lpstr>
      <vt:lpstr>PowerPoint Presentation</vt:lpstr>
      <vt:lpstr>About me</vt:lpstr>
      <vt:lpstr>PowerPoint Presentation</vt:lpstr>
      <vt:lpstr>PowerPoint Presentation</vt:lpstr>
      <vt:lpstr>Atlantic cod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data</vt:lpstr>
      <vt:lpstr>Results: indices of abundance</vt:lpstr>
      <vt:lpstr>Results: spatio-temporal density</vt:lpstr>
      <vt:lpstr>Results: spatial density</vt:lpstr>
      <vt:lpstr>Results: sediment-based density</vt:lpstr>
      <vt:lpstr>Expected impacts</vt:lpstr>
      <vt:lpstr>Future aspirations</vt:lpstr>
      <vt:lpstr>PowerPoint Presentation</vt:lpstr>
      <vt:lpstr>What’s the use?</vt:lpstr>
      <vt:lpstr>Model structure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Lankowicz</dc:creator>
  <cp:lastModifiedBy>Katie Lankowicz</cp:lastModifiedBy>
  <cp:revision>209</cp:revision>
  <dcterms:created xsi:type="dcterms:W3CDTF">2021-07-21T11:49:30Z</dcterms:created>
  <dcterms:modified xsi:type="dcterms:W3CDTF">2023-05-31T18:34:04Z</dcterms:modified>
</cp:coreProperties>
</file>